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57" r:id="rId3"/>
    <p:sldId id="267" r:id="rId4"/>
    <p:sldId id="268" r:id="rId5"/>
    <p:sldId id="270" r:id="rId6"/>
    <p:sldId id="271" r:id="rId7"/>
    <p:sldId id="269" r:id="rId8"/>
    <p:sldId id="258" r:id="rId9"/>
    <p:sldId id="325" r:id="rId10"/>
    <p:sldId id="272" r:id="rId11"/>
    <p:sldId id="321" r:id="rId12"/>
    <p:sldId id="273" r:id="rId13"/>
    <p:sldId id="322" r:id="rId14"/>
    <p:sldId id="274" r:id="rId15"/>
    <p:sldId id="275" r:id="rId16"/>
    <p:sldId id="277" r:id="rId17"/>
    <p:sldId id="278" r:id="rId18"/>
    <p:sldId id="324" r:id="rId19"/>
    <p:sldId id="279" r:id="rId20"/>
    <p:sldId id="280" r:id="rId21"/>
    <p:sldId id="276" r:id="rId22"/>
    <p:sldId id="323" r:id="rId23"/>
    <p:sldId id="281" r:id="rId24"/>
    <p:sldId id="282" r:id="rId25"/>
    <p:sldId id="283" r:id="rId26"/>
    <p:sldId id="284" r:id="rId27"/>
    <p:sldId id="260" r:id="rId28"/>
    <p:sldId id="285" r:id="rId29"/>
    <p:sldId id="302" r:id="rId30"/>
    <p:sldId id="303" r:id="rId31"/>
    <p:sldId id="304" r:id="rId32"/>
    <p:sldId id="305" r:id="rId33"/>
    <p:sldId id="306" r:id="rId34"/>
    <p:sldId id="307" r:id="rId35"/>
    <p:sldId id="308" r:id="rId36"/>
    <p:sldId id="309" r:id="rId37"/>
    <p:sldId id="286" r:id="rId38"/>
    <p:sldId id="327" r:id="rId39"/>
    <p:sldId id="328" r:id="rId40"/>
    <p:sldId id="329" r:id="rId41"/>
    <p:sldId id="331" r:id="rId42"/>
    <p:sldId id="332" r:id="rId43"/>
    <p:sldId id="330" r:id="rId44"/>
    <p:sldId id="333" r:id="rId45"/>
    <p:sldId id="326" r:id="rId46"/>
    <p:sldId id="336" r:id="rId47"/>
    <p:sldId id="290" r:id="rId48"/>
    <p:sldId id="334" r:id="rId49"/>
    <p:sldId id="335" r:id="rId50"/>
    <p:sldId id="291" r:id="rId51"/>
    <p:sldId id="337" r:id="rId52"/>
    <p:sldId id="338" r:id="rId53"/>
    <p:sldId id="339" r:id="rId54"/>
    <p:sldId id="340" r:id="rId55"/>
    <p:sldId id="287" r:id="rId56"/>
    <p:sldId id="292" r:id="rId57"/>
    <p:sldId id="293" r:id="rId58"/>
    <p:sldId id="342" r:id="rId59"/>
    <p:sldId id="343" r:id="rId60"/>
    <p:sldId id="341" r:id="rId61"/>
    <p:sldId id="294" r:id="rId62"/>
    <p:sldId id="295" r:id="rId63"/>
    <p:sldId id="296" r:id="rId64"/>
    <p:sldId id="297" r:id="rId65"/>
    <p:sldId id="298" r:id="rId66"/>
    <p:sldId id="344" r:id="rId67"/>
    <p:sldId id="288" r:id="rId68"/>
    <p:sldId id="261" r:id="rId69"/>
    <p:sldId id="345" r:id="rId70"/>
    <p:sldId id="299" r:id="rId71"/>
    <p:sldId id="310" r:id="rId72"/>
    <p:sldId id="311" r:id="rId73"/>
    <p:sldId id="312" r:id="rId74"/>
    <p:sldId id="313" r:id="rId75"/>
    <p:sldId id="300" r:id="rId76"/>
    <p:sldId id="314" r:id="rId77"/>
    <p:sldId id="315" r:id="rId78"/>
    <p:sldId id="316" r:id="rId79"/>
    <p:sldId id="317" r:id="rId80"/>
    <p:sldId id="318" r:id="rId81"/>
    <p:sldId id="301" r:id="rId82"/>
    <p:sldId id="319" r:id="rId83"/>
    <p:sldId id="320" r:id="rId84"/>
    <p:sldId id="262" r:id="rId85"/>
    <p:sldId id="263" r:id="rId86"/>
    <p:sldId id="264" r:id="rId87"/>
    <p:sldId id="266" r:id="rId88"/>
    <p:sldId id="265"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98" autoAdjust="0"/>
  </p:normalViewPr>
  <p:slideViewPr>
    <p:cSldViewPr snapToGrid="0">
      <p:cViewPr varScale="1">
        <p:scale>
          <a:sx n="69" d="100"/>
          <a:sy n="69" d="100"/>
        </p:scale>
        <p:origin x="120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9ED4F-FB0B-489A-949F-E7A1020A4372}" type="datetimeFigureOut">
              <a:rPr lang="zh-CN" altLang="en-US" smtClean="0"/>
              <a:t>2018.09.21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1124A-906F-4429-930C-07940A522AD7}" type="slidenum">
              <a:rPr lang="zh-CN" altLang="en-US" smtClean="0"/>
              <a:t>‹#›</a:t>
            </a:fld>
            <a:endParaRPr lang="zh-CN" altLang="en-US"/>
          </a:p>
        </p:txBody>
      </p:sp>
    </p:spTree>
    <p:extLst>
      <p:ext uri="{BB962C8B-B14F-4D97-AF65-F5344CB8AC3E}">
        <p14:creationId xmlns:p14="http://schemas.microsoft.com/office/powerpoint/2010/main" val="263219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6%B0%94%E4%BD%93"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baike.baidu.com/item/%E7%90%86%E6%83%B3/407" TargetMode="External"/><Relationship Id="rId4" Type="http://schemas.openxmlformats.org/officeDocument/2006/relationships/hyperlink" Target="https://baike.baidu.com/item/%E7%8A%B6%E6%80%81/3320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举例：载</a:t>
            </a:r>
            <a:r>
              <a:rPr lang="zh-CN" altLang="en-US" dirty="0" smtClean="0"/>
              <a:t>人飞机在</a:t>
            </a:r>
            <a:r>
              <a:rPr lang="en-US" altLang="zh-CN" dirty="0" smtClean="0"/>
              <a:t>9150m</a:t>
            </a:r>
            <a:r>
              <a:rPr lang="zh-CN" altLang="en-US" dirty="0" smtClean="0"/>
              <a:t>高度以</a:t>
            </a:r>
            <a:r>
              <a:rPr lang="en-US" altLang="zh-CN" dirty="0" smtClean="0"/>
              <a:t>M=2</a:t>
            </a:r>
            <a:r>
              <a:rPr lang="zh-CN" altLang="en-US" dirty="0" smtClean="0"/>
              <a:t>的速度飞行时，若飞机表面保持为</a:t>
            </a:r>
            <a:r>
              <a:rPr lang="en-US" altLang="zh-CN" dirty="0" smtClean="0"/>
              <a:t>506c</a:t>
            </a:r>
            <a:r>
              <a:rPr lang="zh-CN" altLang="en-US" dirty="0" smtClean="0"/>
              <a:t>，则由于气动力加热，高速气流对表面加热的热流高达</a:t>
            </a:r>
            <a:r>
              <a:rPr lang="en-US" altLang="zh-CN" dirty="0" smtClean="0"/>
              <a:t>31550W</a:t>
            </a:r>
            <a:r>
              <a:rPr lang="zh-CN" altLang="en-US" dirty="0" smtClean="0"/>
              <a:t>／</a:t>
            </a:r>
            <a:r>
              <a:rPr lang="en-US" altLang="zh-CN" dirty="0" smtClean="0"/>
              <a:t>m2</a:t>
            </a:r>
            <a:r>
              <a:rPr lang="zh-CN" altLang="en-US" dirty="0" smtClean="0"/>
              <a:t>。这就要求设计师对飞机表面采取适当冷却措施以散走这股热流。航天器在</a:t>
            </a:r>
            <a:r>
              <a:rPr lang="en-US" altLang="zh-CN" dirty="0" smtClean="0"/>
              <a:t>91550m</a:t>
            </a:r>
            <a:r>
              <a:rPr lang="zh-CN" altLang="en-US" dirty="0" smtClean="0"/>
              <a:t>高度以</a:t>
            </a:r>
            <a:r>
              <a:rPr lang="en-US" altLang="zh-CN" dirty="0" smtClean="0"/>
              <a:t>7</a:t>
            </a:r>
            <a:r>
              <a:rPr lang="zh-CN" altLang="en-US" dirty="0" smtClean="0"/>
              <a:t>．</a:t>
            </a:r>
            <a:r>
              <a:rPr lang="en-US" altLang="zh-CN" dirty="0" smtClean="0"/>
              <a:t>9km</a:t>
            </a:r>
            <a:r>
              <a:rPr lang="zh-CN" altLang="en-US" dirty="0" smtClean="0"/>
              <a:t>／</a:t>
            </a:r>
            <a:r>
              <a:rPr lang="en-US" altLang="zh-CN" dirty="0" smtClean="0"/>
              <a:t>s</a:t>
            </a:r>
            <a:r>
              <a:rPr lang="zh-CN" altLang="en-US" dirty="0" smtClean="0"/>
              <a:t>的第一宇宙速度飞行，驻点的热流密度达</a:t>
            </a:r>
            <a:r>
              <a:rPr lang="en-US" altLang="zh-CN" dirty="0" smtClean="0"/>
              <a:t>315500W</a:t>
            </a:r>
            <a:r>
              <a:rPr lang="zh-CN" altLang="en-US" dirty="0" smtClean="0"/>
              <a:t>／</a:t>
            </a:r>
            <a:r>
              <a:rPr lang="en-US" altLang="zh-CN" dirty="0" smtClean="0"/>
              <a:t>m2</a:t>
            </a:r>
            <a:r>
              <a:rPr lang="zh-CN" altLang="en-US" dirty="0" smtClean="0"/>
              <a:t>以上，可使表面温度上升到</a:t>
            </a:r>
            <a:r>
              <a:rPr lang="en-US" altLang="zh-CN" dirty="0" smtClean="0"/>
              <a:t>1650K</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238D0ABE-292D-4F82-8A5F-26DCE8241474}" type="slidenum">
              <a:rPr lang="zh-CN" altLang="en-US" smtClean="0"/>
              <a:t>6</a:t>
            </a:fld>
            <a:endParaRPr lang="zh-CN" altLang="en-US"/>
          </a:p>
        </p:txBody>
      </p:sp>
    </p:spTree>
    <p:extLst>
      <p:ext uri="{BB962C8B-B14F-4D97-AF65-F5344CB8AC3E}">
        <p14:creationId xmlns:p14="http://schemas.microsoft.com/office/powerpoint/2010/main" val="3296614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式中，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𝑇</m:t>
                        </m:r>
                      </m:e>
                      <m:sub>
                        <m:r>
                          <a:rPr lang="en-US" altLang="zh-CN" sz="1200" i="1" kern="1200">
                            <a:solidFill>
                              <a:schemeClr val="tx1"/>
                            </a:solidFill>
                            <a:effectLst/>
                            <a:latin typeface="Cambria Math" panose="02040503050406030204" pitchFamily="18" charset="0"/>
                            <a:ea typeface="+mn-ea"/>
                            <a:cs typeface="+mn-cs"/>
                          </a:rPr>
                          <m:t>𝑠</m:t>
                        </m:r>
                      </m:sub>
                    </m:sSub>
                  </m:oMath>
                </a14:m>
                <a:r>
                  <a:rPr lang="zh-CN" altLang="zh-CN" sz="1200" kern="1200">
                    <a:solidFill>
                      <a:schemeClr val="tx1"/>
                    </a:solidFill>
                    <a:effectLst/>
                    <a:latin typeface="+mn-lt"/>
                    <a:ea typeface="+mn-ea"/>
                    <a:cs typeface="+mn-cs"/>
                  </a:rPr>
                  <a:t>为表面的热力学温度，单位为</a:t>
                </a:r>
                <a:r>
                  <a:rPr lang="en-US" altLang="zh-CN" sz="1200" i="1" kern="1200">
                    <a:solidFill>
                      <a:schemeClr val="tx1"/>
                    </a:solidFill>
                    <a:effectLst/>
                    <a:latin typeface="+mn-lt"/>
                    <a:ea typeface="+mn-ea"/>
                    <a:cs typeface="+mn-cs"/>
                  </a:rPr>
                  <a:t>K</a:t>
                </a:r>
                <a:r>
                  <a:rPr lang="zh-CN" altLang="zh-CN" sz="1200" kern="1200">
                    <a:solidFill>
                      <a:schemeClr val="tx1"/>
                    </a:solidFill>
                    <a:effectLst/>
                    <a:latin typeface="+mn-lt"/>
                    <a:ea typeface="+mn-ea"/>
                    <a:cs typeface="+mn-cs"/>
                  </a:rPr>
                  <a:t>，</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𝜎</m:t>
                    </m:r>
                  </m:oMath>
                </a14:m>
                <a:r>
                  <a:rPr lang="zh-CN" altLang="zh-CN" sz="1200" kern="1200">
                    <a:solidFill>
                      <a:schemeClr val="tx1"/>
                    </a:solidFill>
                    <a:effectLst/>
                    <a:latin typeface="+mn-lt"/>
                    <a:ea typeface="+mn-ea"/>
                    <a:cs typeface="+mn-cs"/>
                  </a:rPr>
                  <a:t>为斯蒂芬</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玻尔兹曼常数，</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=5.67×</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10</m:t>
                        </m:r>
                      </m:e>
                      <m:sup>
                        <m:r>
                          <a:rPr lang="en-US" altLang="zh-CN" sz="1200" i="1" kern="1200">
                            <a:solidFill>
                              <a:schemeClr val="tx1"/>
                            </a:solidFill>
                            <a:effectLst/>
                            <a:latin typeface="Cambria Math" panose="02040503050406030204" pitchFamily="18" charset="0"/>
                            <a:ea typeface="+mn-ea"/>
                            <a:cs typeface="+mn-cs"/>
                          </a:rPr>
                          <m:t>−8</m:t>
                        </m:r>
                      </m:sup>
                    </m:sSup>
                    <m:f>
                      <m:fPr>
                        <m:type m:val="lin"/>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𝑊</m:t>
                        </m:r>
                      </m:num>
                      <m:den>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𝑚</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𝐾</m:t>
                            </m:r>
                          </m:e>
                          <m:sup>
                            <m:r>
                              <a:rPr lang="en-US" altLang="zh-CN" sz="1200" i="1" kern="1200">
                                <a:solidFill>
                                  <a:schemeClr val="tx1"/>
                                </a:solidFill>
                                <a:effectLst/>
                                <a:latin typeface="Cambria Math" panose="02040503050406030204" pitchFamily="18" charset="0"/>
                                <a:ea typeface="+mn-ea"/>
                                <a:cs typeface="+mn-cs"/>
                              </a:rPr>
                              <m:t>4</m:t>
                            </m:r>
                          </m:sup>
                        </m:sSup>
                      </m:den>
                    </m:f>
                  </m:oMath>
                </a14:m>
                <a:r>
                  <a:rPr lang="zh-CN" altLang="zh-CN" sz="1200" kern="1200">
                    <a:solidFill>
                      <a:schemeClr val="tx1"/>
                    </a:solidFill>
                    <a:effectLst/>
                    <a:latin typeface="+mn-lt"/>
                    <a:ea typeface="+mn-ea"/>
                    <a:cs typeface="+mn-cs"/>
                  </a:rPr>
                  <a:t>，符合该式的表面称为理想辐射体或者黑体。</a:t>
                </a:r>
                <a:endParaRPr lang="zh-CN" altLang="en-US"/>
              </a:p>
            </p:txBody>
          </p:sp>
        </mc:Choice>
        <mc:Fallback xmlns="">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式中，</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𝑠</a:t>
                </a:r>
                <a:r>
                  <a:rPr lang="zh-CN" altLang="zh-CN" sz="1200" kern="1200">
                    <a:solidFill>
                      <a:schemeClr val="tx1"/>
                    </a:solidFill>
                    <a:effectLst/>
                    <a:latin typeface="+mn-lt"/>
                    <a:ea typeface="+mn-ea"/>
                    <a:cs typeface="+mn-cs"/>
                  </a:rPr>
                  <a:t>为表面的热力学温度，单位为</a:t>
                </a:r>
                <a:r>
                  <a:rPr lang="en-US" altLang="zh-CN" sz="1200" i="1" kern="1200">
                    <a:solidFill>
                      <a:schemeClr val="tx1"/>
                    </a:solidFill>
                    <a:effectLst/>
                    <a:latin typeface="+mn-lt"/>
                    <a:ea typeface="+mn-ea"/>
                    <a:cs typeface="+mn-cs"/>
                  </a:rPr>
                  <a:t>K</a:t>
                </a:r>
                <a:r>
                  <a:rPr lang="zh-CN" altLang="zh-CN" sz="120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𝜎</a:t>
                </a:r>
                <a:r>
                  <a:rPr lang="zh-CN" altLang="zh-CN" sz="1200" kern="1200">
                    <a:solidFill>
                      <a:schemeClr val="tx1"/>
                    </a:solidFill>
                    <a:effectLst/>
                    <a:latin typeface="+mn-lt"/>
                    <a:ea typeface="+mn-ea"/>
                    <a:cs typeface="+mn-cs"/>
                  </a:rPr>
                  <a:t>为斯蒂芬</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玻尔兹曼常数，</a:t>
                </a:r>
                <a:r>
                  <a:rPr lang="en-US" altLang="zh-CN" sz="1200" i="0" kern="1200">
                    <a:solidFill>
                      <a:schemeClr val="tx1"/>
                    </a:solidFill>
                    <a:effectLst/>
                    <a:latin typeface="+mn-lt"/>
                    <a:ea typeface="+mn-ea"/>
                    <a:cs typeface="+mn-cs"/>
                  </a:rPr>
                  <a:t>𝜎=5.67×</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−8</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 𝑊</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2∙𝐾</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4 </a:t>
                </a:r>
                <a:r>
                  <a:rPr lang="zh-CN" altLang="zh-CN" sz="1200" i="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，符合该式的表面称为理想辐射体或者黑体。</a:t>
                </a:r>
                <a:endParaRPr lang="zh-CN" altLang="en-US"/>
              </a:p>
            </p:txBody>
          </p:sp>
        </mc:Fallback>
      </mc:AlternateContent>
      <p:sp>
        <p:nvSpPr>
          <p:cNvPr id="4" name="灯片编号占位符 3"/>
          <p:cNvSpPr>
            <a:spLocks noGrp="1"/>
          </p:cNvSpPr>
          <p:nvPr>
            <p:ph type="sldNum" sz="quarter" idx="10"/>
          </p:nvPr>
        </p:nvSpPr>
        <p:spPr/>
        <p:txBody>
          <a:bodyPr/>
          <a:lstStyle/>
          <a:p>
            <a:fld id="{4031124A-906F-4429-930C-07940A522AD7}" type="slidenum">
              <a:rPr lang="zh-CN" altLang="en-US" smtClean="0"/>
              <a:t>81</a:t>
            </a:fld>
            <a:endParaRPr lang="zh-CN" altLang="en-US"/>
          </a:p>
        </p:txBody>
      </p:sp>
    </p:spTree>
    <p:extLst>
      <p:ext uri="{BB962C8B-B14F-4D97-AF65-F5344CB8AC3E}">
        <p14:creationId xmlns:p14="http://schemas.microsoft.com/office/powerpoint/2010/main" val="428901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3</a:t>
            </a:r>
            <a:r>
              <a:rPr lang="en-US" altLang="zh-CN" smtClean="0"/>
              <a:t>.</a:t>
            </a:r>
            <a:r>
              <a:rPr lang="zh-CN" altLang="en-US" smtClean="0"/>
              <a:t>加快空气对流，使厨房油烟及时排出去，避免污染空间。</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4.</a:t>
            </a:r>
            <a:r>
              <a:rPr lang="zh-CN" altLang="en-US" smtClean="0"/>
              <a:t>砂锅是热的不良导体，烫砂锅放在湿地上时，砂锅外壁迅速放热收缩而内壁温度降低慢，砂锅内外收缩不均匀，故易破裂。</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5.</a:t>
            </a:r>
            <a:r>
              <a:rPr lang="zh-CN" altLang="en-US" smtClean="0"/>
              <a:t>未灌满时，瓶口有一层空气，是热的不良导体，能更好地防止热量散失。</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6.</a:t>
            </a:r>
            <a:r>
              <a:rPr lang="zh-CN" altLang="en-US" smtClean="0"/>
              <a:t>热传导方式</a:t>
            </a:r>
            <a:r>
              <a:rPr lang="en-US" altLang="zh-CN" smtClean="0"/>
              <a:t>,</a:t>
            </a:r>
            <a:r>
              <a:rPr lang="zh-CN" altLang="en-US" smtClean="0"/>
              <a:t>对流方式</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7.</a:t>
            </a:r>
            <a:r>
              <a:rPr lang="zh-CN" altLang="en-US" smtClean="0"/>
              <a:t>随着开水倒出，进入一些冷空气，瓶塞塞紧后，进入的冷空气受热很快膨胀，压强增大，从而推开瓶塞。</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8.</a:t>
            </a:r>
            <a:r>
              <a:rPr lang="zh-CN" altLang="en-US" smtClean="0"/>
              <a:t>汤面上有一层油阻碍了汤内热量散失（水分蒸发）。</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9.</a:t>
            </a:r>
            <a:r>
              <a:rPr lang="zh-CN" altLang="en-US" smtClean="0"/>
              <a:t>以防止玻璃杯内外温差过大，内壁热膨胀受到外壁阻碍产生力，致使杯破裂。</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10.</a:t>
            </a:r>
            <a:r>
              <a:rPr lang="zh-CN" altLang="en-US" smtClean="0"/>
              <a:t>滚烫的鸡蛋壳与蛋白遇冷会收缩，但它们收缩的程度不一样，从而使两者脱离。</a:t>
            </a: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84</a:t>
            </a:fld>
            <a:endParaRPr lang="zh-CN" altLang="en-US"/>
          </a:p>
        </p:txBody>
      </p:sp>
    </p:spTree>
    <p:extLst>
      <p:ext uri="{BB962C8B-B14F-4D97-AF65-F5344CB8AC3E}">
        <p14:creationId xmlns:p14="http://schemas.microsoft.com/office/powerpoint/2010/main" val="5917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温标是用来度量温度的标尺，其定义一般是基于</a:t>
            </a:r>
            <a:r>
              <a:rPr lang="en-US" altLang="zh-CN" sz="1200" kern="1200" smtClean="0">
                <a:solidFill>
                  <a:schemeClr val="tx1"/>
                </a:solidFill>
                <a:effectLst/>
                <a:latin typeface="+mn-lt"/>
                <a:ea typeface="+mn-ea"/>
                <a:cs typeface="+mn-cs"/>
              </a:rPr>
              <a:t>2</a:t>
            </a:r>
            <a:r>
              <a:rPr lang="zh-CN" altLang="zh-CN" sz="1200" kern="1200" smtClean="0">
                <a:solidFill>
                  <a:schemeClr val="tx1"/>
                </a:solidFill>
                <a:effectLst/>
                <a:latin typeface="+mn-lt"/>
                <a:ea typeface="+mn-ea"/>
                <a:cs typeface="+mn-cs"/>
              </a:rPr>
              <a:t>个现实中可以重复、准确测量与定义的物理现象（如标准大气压下的冰水混合物温度与标准大气压下的水的沸点），然后在此基础上采用一定的插值方法来定义测量温度的基本单位。</a:t>
            </a:r>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21</a:t>
            </a:fld>
            <a:endParaRPr lang="zh-CN" altLang="en-US"/>
          </a:p>
        </p:txBody>
      </p:sp>
    </p:spTree>
    <p:extLst>
      <p:ext uri="{BB962C8B-B14F-4D97-AF65-F5344CB8AC3E}">
        <p14:creationId xmlns:p14="http://schemas.microsoft.com/office/powerpoint/2010/main" val="5263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理想气体状态方程是由研究低压下气体的行为导出的。但各气体在适用理想</a:t>
            </a:r>
            <a:r>
              <a:rPr lang="zh-CN" altLang="en-US" sz="1200" b="0" i="0" u="none" strike="noStrike" kern="1200" smtClean="0">
                <a:solidFill>
                  <a:schemeClr val="tx1"/>
                </a:solidFill>
                <a:effectLst/>
                <a:latin typeface="+mn-lt"/>
                <a:ea typeface="+mn-ea"/>
                <a:cs typeface="+mn-cs"/>
                <a:hlinkClick r:id="rId3"/>
              </a:rPr>
              <a:t>气体</a:t>
            </a:r>
            <a:r>
              <a:rPr lang="zh-CN" altLang="en-US" sz="1200" b="0" i="0" u="none" strike="noStrike" kern="1200" smtClean="0">
                <a:solidFill>
                  <a:schemeClr val="tx1"/>
                </a:solidFill>
                <a:effectLst/>
                <a:latin typeface="+mn-lt"/>
                <a:ea typeface="+mn-ea"/>
                <a:cs typeface="+mn-cs"/>
                <a:hlinkClick r:id="rId4"/>
              </a:rPr>
              <a:t>状态</a:t>
            </a:r>
            <a:r>
              <a:rPr lang="zh-CN" altLang="en-US" sz="1200" b="0" i="0" kern="1200" smtClean="0">
                <a:solidFill>
                  <a:schemeClr val="tx1"/>
                </a:solidFill>
                <a:effectLst/>
                <a:latin typeface="+mn-lt"/>
                <a:ea typeface="+mn-ea"/>
                <a:cs typeface="+mn-cs"/>
              </a:rPr>
              <a:t>方程时多少有些偏差；压力越低，偏差越小，在极低压力下</a:t>
            </a:r>
            <a:r>
              <a:rPr lang="zh-CN" altLang="en-US" sz="1200" b="0" i="0" u="none" strike="noStrike" kern="1200" smtClean="0">
                <a:solidFill>
                  <a:schemeClr val="tx1"/>
                </a:solidFill>
                <a:effectLst/>
                <a:latin typeface="+mn-lt"/>
                <a:ea typeface="+mn-ea"/>
                <a:cs typeface="+mn-cs"/>
                <a:hlinkClick r:id="rId5"/>
              </a:rPr>
              <a:t>理想</a:t>
            </a:r>
            <a:r>
              <a:rPr lang="zh-CN" altLang="en-US" sz="1200" b="0" i="0" kern="1200" smtClean="0">
                <a:solidFill>
                  <a:schemeClr val="tx1"/>
                </a:solidFill>
                <a:effectLst/>
                <a:latin typeface="+mn-lt"/>
                <a:ea typeface="+mn-ea"/>
                <a:cs typeface="+mn-cs"/>
              </a:rPr>
              <a:t>气体状态方程可较准确地描述气体的行为。极低的压强意味着分子之间的距离非常大，此时分子之间的相互作用非常小；又意味着分子本身所占的体积与此时气体所具有的非常大的体积相比可忽略不计，因而分子可近似被看作是没有体积的质点。于是从极低压力气体的行为触发，抽象提出理想气体的概念。</a:t>
            </a:r>
          </a:p>
          <a:p>
            <a:r>
              <a:rPr lang="zh-CN" altLang="en-US" sz="1200" b="0" i="0" kern="1200" smtClean="0">
                <a:solidFill>
                  <a:schemeClr val="tx1"/>
                </a:solidFill>
                <a:effectLst/>
                <a:latin typeface="+mn-lt"/>
                <a:ea typeface="+mn-ea"/>
                <a:cs typeface="+mn-cs"/>
              </a:rPr>
              <a:t>理想气体在微观上具有分子之间无互相作用力和分子本身不占有体积的特征。</a:t>
            </a:r>
          </a:p>
          <a:p>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32</a:t>
            </a:fld>
            <a:endParaRPr lang="zh-CN" altLang="en-US"/>
          </a:p>
        </p:txBody>
      </p:sp>
    </p:spTree>
    <p:extLst>
      <p:ext uri="{BB962C8B-B14F-4D97-AF65-F5344CB8AC3E}">
        <p14:creationId xmlns:p14="http://schemas.microsoft.com/office/powerpoint/2010/main" val="10023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39</a:t>
            </a:fld>
            <a:endParaRPr lang="zh-CN" altLang="en-US"/>
          </a:p>
        </p:txBody>
      </p:sp>
    </p:spTree>
    <p:extLst>
      <p:ext uri="{BB962C8B-B14F-4D97-AF65-F5344CB8AC3E}">
        <p14:creationId xmlns:p14="http://schemas.microsoft.com/office/powerpoint/2010/main" val="358733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56</a:t>
            </a:fld>
            <a:endParaRPr lang="zh-CN" altLang="en-US"/>
          </a:p>
        </p:txBody>
      </p:sp>
    </p:spTree>
    <p:extLst>
      <p:ext uri="{BB962C8B-B14F-4D97-AF65-F5344CB8AC3E}">
        <p14:creationId xmlns:p14="http://schemas.microsoft.com/office/powerpoint/2010/main" val="196168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第二类永动机不能成立的根本原因：从单一高温热源吸收能量之后，总会存在一部分有序会转变为无序，即总会一部分能量会被传给低温物体，因此能量转换（从高温热源到能量输出）不可能是</a:t>
            </a:r>
            <a:r>
              <a:rPr lang="en-US" altLang="zh-CN" sz="1200" kern="1200" smtClean="0">
                <a:solidFill>
                  <a:schemeClr val="tx1"/>
                </a:solidFill>
                <a:effectLst/>
                <a:latin typeface="+mn-lt"/>
                <a:ea typeface="+mn-ea"/>
                <a:cs typeface="+mn-cs"/>
              </a:rPr>
              <a:t>100%</a:t>
            </a:r>
            <a:r>
              <a:rPr lang="zh-CN" altLang="zh-CN" sz="1200" kern="1200" smtClean="0">
                <a:solidFill>
                  <a:schemeClr val="tx1"/>
                </a:solidFill>
                <a:effectLst/>
                <a:latin typeface="+mn-lt"/>
                <a:ea typeface="+mn-ea"/>
                <a:cs typeface="+mn-cs"/>
              </a:rPr>
              <a:t>，因此，此类永动机在理论上无法实现。</a:t>
            </a:r>
          </a:p>
          <a:p>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65</a:t>
            </a:fld>
            <a:endParaRPr lang="zh-CN" altLang="en-US"/>
          </a:p>
        </p:txBody>
      </p:sp>
    </p:spTree>
    <p:extLst>
      <p:ext uri="{BB962C8B-B14F-4D97-AF65-F5344CB8AC3E}">
        <p14:creationId xmlns:p14="http://schemas.microsoft.com/office/powerpoint/2010/main" val="316847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需要注意的是，热导率是属于物体本身的固有属性，表征了热能扩散过程的能量传输速率，取决于物质原子和分子结构。一般而言，固体热导率大于液体，液体热导率又大于气体。</a:t>
            </a:r>
          </a:p>
          <a:p>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74</a:t>
            </a:fld>
            <a:endParaRPr lang="zh-CN" altLang="en-US"/>
          </a:p>
        </p:txBody>
      </p:sp>
    </p:spTree>
    <p:extLst>
      <p:ext uri="{BB962C8B-B14F-4D97-AF65-F5344CB8AC3E}">
        <p14:creationId xmlns:p14="http://schemas.microsoft.com/office/powerpoint/2010/main" val="396910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如果粘性很小的流体</a:t>
            </a:r>
            <a:r>
              <a:rPr lang="en-US" altLang="zh-CN" sz="1200" kern="1200" smtClean="0">
                <a:solidFill>
                  <a:schemeClr val="tx1"/>
                </a:solidFill>
                <a:effectLst/>
                <a:latin typeface="+mn-lt"/>
                <a:ea typeface="+mn-ea"/>
                <a:cs typeface="+mn-cs"/>
              </a:rPr>
              <a:t>(</a:t>
            </a:r>
            <a:r>
              <a:rPr lang="zh-CN" altLang="zh-CN" sz="1200" kern="1200" smtClean="0">
                <a:solidFill>
                  <a:schemeClr val="tx1"/>
                </a:solidFill>
                <a:effectLst/>
                <a:latin typeface="+mn-lt"/>
                <a:ea typeface="+mn-ea"/>
                <a:cs typeface="+mn-cs"/>
              </a:rPr>
              <a:t>如水，空气等</a:t>
            </a:r>
            <a:r>
              <a:rPr lang="en-US" altLang="zh-CN" sz="1200" kern="1200" smtClean="0">
                <a:solidFill>
                  <a:schemeClr val="tx1"/>
                </a:solidFill>
                <a:effectLst/>
                <a:latin typeface="+mn-lt"/>
                <a:ea typeface="+mn-ea"/>
                <a:cs typeface="+mn-cs"/>
              </a:rPr>
              <a:t>)</a:t>
            </a:r>
            <a:r>
              <a:rPr lang="zh-CN" altLang="zh-CN" sz="1200" kern="1200" smtClean="0">
                <a:solidFill>
                  <a:schemeClr val="tx1"/>
                </a:solidFill>
                <a:effectLst/>
                <a:latin typeface="+mn-lt"/>
                <a:ea typeface="+mn-ea"/>
                <a:cs typeface="+mn-cs"/>
              </a:rPr>
              <a:t>在大雷诺数时与物体接触并有相对运动，则靠近物面的薄流体层因受粘性剪应力而使速度减小；紧贴物面的流体粘附在物面上，与物面的相对速度等于零；由物面向上，各层的违度逐渐增加，直到与自由流速相等。</a:t>
            </a:r>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76</a:t>
            </a:fld>
            <a:endParaRPr lang="zh-CN" altLang="en-US"/>
          </a:p>
        </p:txBody>
      </p:sp>
    </p:spTree>
    <p:extLst>
      <p:ext uri="{BB962C8B-B14F-4D97-AF65-F5344CB8AC3E}">
        <p14:creationId xmlns:p14="http://schemas.microsoft.com/office/powerpoint/2010/main" val="207769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需要注意的是，对流换热过程中，传热与传质是同时进行，这一点显著区别于传导和辐射方式。</a:t>
            </a:r>
            <a:endParaRPr lang="zh-CN" altLang="en-US"/>
          </a:p>
        </p:txBody>
      </p:sp>
      <p:sp>
        <p:nvSpPr>
          <p:cNvPr id="4" name="灯片编号占位符 3"/>
          <p:cNvSpPr>
            <a:spLocks noGrp="1"/>
          </p:cNvSpPr>
          <p:nvPr>
            <p:ph type="sldNum" sz="quarter" idx="10"/>
          </p:nvPr>
        </p:nvSpPr>
        <p:spPr/>
        <p:txBody>
          <a:bodyPr/>
          <a:lstStyle/>
          <a:p>
            <a:fld id="{4031124A-906F-4429-930C-07940A522AD7}" type="slidenum">
              <a:rPr lang="zh-CN" altLang="en-US" smtClean="0"/>
              <a:t>77</a:t>
            </a:fld>
            <a:endParaRPr lang="zh-CN" altLang="en-US"/>
          </a:p>
        </p:txBody>
      </p:sp>
    </p:spTree>
    <p:extLst>
      <p:ext uri="{BB962C8B-B14F-4D97-AF65-F5344CB8AC3E}">
        <p14:creationId xmlns:p14="http://schemas.microsoft.com/office/powerpoint/2010/main" val="761087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126908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366462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1441519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5792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1645449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3753069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350111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3872582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350318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18517"/>
            <a:ext cx="10364451" cy="681774"/>
          </a:xfrm>
        </p:spPr>
        <p:txBody>
          <a:bodyPr/>
          <a:lstStyle>
            <a:lvl1pPr>
              <a:defRPr>
                <a:latin typeface="幼圆" panose="02010509060101010101" pitchFamily="49" charset="-122"/>
                <a:ea typeface="幼圆" panose="02010509060101010101" pitchFamily="49" charset="-122"/>
              </a:defRPr>
            </a:lvl1p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3" y="1300292"/>
            <a:ext cx="10818151" cy="5066002"/>
          </a:xfr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311289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atin typeface="楷体" panose="02010609060101010101" pitchFamily="49" charset="-122"/>
                <a:ea typeface="楷体" panose="02010609060101010101" pitchFamily="49" charset="-122"/>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131985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209174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208353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255626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54439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146556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C3CDAAE-E266-4059-ACAB-07482353E3F3}" type="datetimeFigureOut">
              <a:rPr lang="zh-CN" altLang="en-US" smtClean="0"/>
              <a:t>2018.09.21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735642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C3CDAAE-E266-4059-ACAB-07482353E3F3}" type="datetimeFigureOut">
              <a:rPr lang="zh-CN" altLang="en-US" smtClean="0"/>
              <a:t>2018.09.21</a:t>
            </a:fld>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5903524-973C-4722-9D5F-6966DFD8A0AB}" type="slidenum">
              <a:rPr lang="zh-CN" altLang="en-US" smtClean="0"/>
              <a:t>‹#›</a:t>
            </a:fld>
            <a:endParaRPr lang="zh-CN" altLang="en-US"/>
          </a:p>
        </p:txBody>
      </p:sp>
    </p:spTree>
    <p:extLst>
      <p:ext uri="{BB962C8B-B14F-4D97-AF65-F5344CB8AC3E}">
        <p14:creationId xmlns:p14="http://schemas.microsoft.com/office/powerpoint/2010/main" val="2905260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baike.baidu.com/item/%E7%AD%89%E4%BB%B7%E5%85%B3%E7%B3%BB"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gif"/></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热物理现象基础</a:t>
            </a:r>
            <a:endParaRPr lang="zh-CN" altLang="en-US"/>
          </a:p>
        </p:txBody>
      </p:sp>
      <p:sp>
        <p:nvSpPr>
          <p:cNvPr id="3" name="副标题 2"/>
          <p:cNvSpPr>
            <a:spLocks noGrp="1"/>
          </p:cNvSpPr>
          <p:nvPr>
            <p:ph type="subTitle" idx="1"/>
          </p:nvPr>
        </p:nvSpPr>
        <p:spPr/>
        <p:txBody>
          <a:bodyPr/>
          <a:lstStyle/>
          <a:p>
            <a:r>
              <a:rPr lang="zh-CN" altLang="en-US" smtClean="0"/>
              <a:t>刘涛</a:t>
            </a:r>
            <a:endParaRPr lang="en-US" altLang="zh-CN" smtClean="0"/>
          </a:p>
          <a:p>
            <a:r>
              <a:rPr lang="en-US" altLang="zh-CN" smtClean="0"/>
              <a:t>Swust_lt@sina.com</a:t>
            </a:r>
            <a:endParaRPr lang="zh-CN" altLang="en-US"/>
          </a:p>
        </p:txBody>
      </p:sp>
    </p:spTree>
    <p:extLst>
      <p:ext uri="{BB962C8B-B14F-4D97-AF65-F5344CB8AC3E}">
        <p14:creationId xmlns:p14="http://schemas.microsoft.com/office/powerpoint/2010/main" val="4035207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normAutofit/>
          </a:bodyPr>
          <a:lstStyle/>
          <a:p>
            <a:r>
              <a:rPr lang="en-US" altLang="zh-CN" sz="2800"/>
              <a:t>19</a:t>
            </a:r>
            <a:r>
              <a:rPr lang="zh-CN" altLang="zh-CN" sz="2800"/>
              <a:t>世纪</a:t>
            </a:r>
            <a:r>
              <a:rPr lang="en-US" altLang="zh-CN" sz="2800"/>
              <a:t>70-80</a:t>
            </a:r>
            <a:r>
              <a:rPr lang="zh-CN" altLang="zh-CN" sz="2800"/>
              <a:t>年代，卡蓬内尔、德尔索和梯瑞昂，还有耐格里认为布朗运动是液体分子撞击微粒造成</a:t>
            </a:r>
            <a:r>
              <a:rPr lang="zh-CN" altLang="zh-CN" sz="2800" smtClean="0"/>
              <a:t>。</a:t>
            </a:r>
            <a:endParaRPr lang="en-US" altLang="zh-CN" sz="2800" smtClean="0"/>
          </a:p>
          <a:p>
            <a:r>
              <a:rPr lang="en-US" altLang="zh-CN" sz="2800" smtClean="0"/>
              <a:t>1900</a:t>
            </a:r>
            <a:r>
              <a:rPr lang="zh-CN" altLang="zh-CN" sz="2800"/>
              <a:t>年，麦克斯威和玻尔兹曼在之前研究成果基础上，抛弃了对单个分子进行详细跟踪的方法，取而代之采用</a:t>
            </a:r>
            <a:r>
              <a:rPr lang="zh-CN" altLang="zh-CN" sz="2800">
                <a:solidFill>
                  <a:srgbClr val="FF0000"/>
                </a:solidFill>
              </a:rPr>
              <a:t>统计处理</a:t>
            </a:r>
            <a:r>
              <a:rPr lang="zh-CN" altLang="zh-CN" sz="2800"/>
              <a:t>来分析，这为以后的研究打下了坚实的理论基础。</a:t>
            </a:r>
          </a:p>
          <a:p>
            <a:r>
              <a:rPr lang="en-US" altLang="zh-CN" sz="2800"/>
              <a:t>1905</a:t>
            </a:r>
            <a:r>
              <a:rPr lang="zh-CN" altLang="zh-CN" sz="2800"/>
              <a:t>年，爱因斯坦根据分子运动轮的理论提出了布朗运动的理论，就在差不多同时，斯莫卢霍夫斯基也作出了同样的成果。他们的理论圆满地回答了布朗运动的本质问题</a:t>
            </a:r>
            <a:r>
              <a:rPr lang="zh-CN" altLang="zh-CN" sz="2800" smtClean="0"/>
              <a:t>。</a:t>
            </a:r>
            <a:endParaRPr lang="en-US" altLang="zh-CN" sz="2800" smtClean="0"/>
          </a:p>
        </p:txBody>
      </p:sp>
    </p:spTree>
    <p:extLst>
      <p:ext uri="{BB962C8B-B14F-4D97-AF65-F5344CB8AC3E}">
        <p14:creationId xmlns:p14="http://schemas.microsoft.com/office/powerpoint/2010/main" val="632533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温度与温标</a:t>
            </a:r>
          </a:p>
        </p:txBody>
      </p:sp>
      <p:sp>
        <p:nvSpPr>
          <p:cNvPr id="3" name="内容占位符 2"/>
          <p:cNvSpPr>
            <a:spLocks noGrp="1"/>
          </p:cNvSpPr>
          <p:nvPr>
            <p:ph sz="quarter" idx="13"/>
          </p:nvPr>
        </p:nvSpPr>
        <p:spPr/>
        <p:txBody>
          <a:bodyPr/>
          <a:lstStyle/>
          <a:p>
            <a:r>
              <a:rPr lang="zh-CN" altLang="zh-CN" sz="3200"/>
              <a:t>爱因斯坦的成果大体上可分两方面。</a:t>
            </a:r>
            <a:endParaRPr lang="en-US" altLang="zh-CN" sz="3200"/>
          </a:p>
          <a:p>
            <a:pPr lvl="1"/>
            <a:r>
              <a:rPr lang="zh-CN" altLang="zh-CN" sz="2800"/>
              <a:t>一是根据分子热运动原理推导是在</a:t>
            </a:r>
            <a:r>
              <a:rPr lang="en-US" altLang="zh-CN" sz="2800"/>
              <a:t>t</a:t>
            </a:r>
            <a:r>
              <a:rPr lang="zh-CN" altLang="zh-CN" sz="2800"/>
              <a:t>时间里，微粒在某一方向上位移的统计平均值，即方均根值，</a:t>
            </a:r>
            <a:r>
              <a:rPr lang="en-US" altLang="zh-CN" sz="2800"/>
              <a:t>D</a:t>
            </a:r>
            <a:r>
              <a:rPr lang="zh-CN" altLang="zh-CN" sz="2800"/>
              <a:t>是微粒的扩散系数。这一公式是看来毫无规则的布朗运动服从分子热运动规律的必然结果。</a:t>
            </a:r>
            <a:endParaRPr lang="en-US" altLang="zh-CN" sz="2800"/>
          </a:p>
          <a:p>
            <a:pPr lvl="1"/>
            <a:r>
              <a:rPr lang="zh-CN" altLang="zh-CN" sz="2800"/>
              <a:t>第二个方面是对于球形微粒，推导出了可以求算阿式中的</a:t>
            </a:r>
            <a:r>
              <a:rPr lang="en-US" altLang="zh-CN" sz="2800"/>
              <a:t>η</a:t>
            </a:r>
            <a:r>
              <a:rPr lang="zh-CN" altLang="zh-CN" sz="2800"/>
              <a:t>是介质粘度，</a:t>
            </a:r>
            <a:r>
              <a:rPr lang="en-US" altLang="zh-CN" sz="2800"/>
              <a:t>a</a:t>
            </a:r>
            <a:r>
              <a:rPr lang="zh-CN" altLang="zh-CN" sz="2800"/>
              <a:t>是微粒半径，</a:t>
            </a:r>
            <a:r>
              <a:rPr lang="en-US" altLang="zh-CN" sz="2800"/>
              <a:t>R</a:t>
            </a:r>
            <a:r>
              <a:rPr lang="zh-CN" altLang="zh-CN" sz="2800"/>
              <a:t>是气体常数，</a:t>
            </a:r>
            <a:r>
              <a:rPr lang="en-US" altLang="zh-CN" sz="2800"/>
              <a:t>NA</a:t>
            </a:r>
            <a:r>
              <a:rPr lang="zh-CN" altLang="zh-CN" sz="2800"/>
              <a:t>为阿伏加德罗常数。按此公式，只要实际测得准确的扩散系数</a:t>
            </a:r>
            <a:r>
              <a:rPr lang="en-US" altLang="zh-CN" sz="2800"/>
              <a:t>D</a:t>
            </a:r>
            <a:r>
              <a:rPr lang="zh-CN" altLang="zh-CN" sz="2800"/>
              <a:t>或布朗运动均方位得到原子和分子的绝对质量。</a:t>
            </a:r>
            <a:endParaRPr lang="zh-CN" altLang="en-US" sz="2800"/>
          </a:p>
          <a:p>
            <a:endParaRPr lang="zh-CN" altLang="en-US"/>
          </a:p>
        </p:txBody>
      </p:sp>
    </p:spTree>
    <p:extLst>
      <p:ext uri="{BB962C8B-B14F-4D97-AF65-F5344CB8AC3E}">
        <p14:creationId xmlns:p14="http://schemas.microsoft.com/office/powerpoint/2010/main" val="3609927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normAutofit/>
          </a:bodyPr>
          <a:lstStyle/>
          <a:p>
            <a:r>
              <a:rPr lang="zh-CN" altLang="zh-CN" sz="2800"/>
              <a:t>上世纪初在研究布朗运动方面一个重大的实验进展是</a:t>
            </a:r>
            <a:r>
              <a:rPr lang="en-US" altLang="zh-CN" sz="2800"/>
              <a:t>1902</a:t>
            </a:r>
            <a:r>
              <a:rPr lang="zh-CN" altLang="zh-CN" sz="2800"/>
              <a:t>年齐格蒙第</a:t>
            </a:r>
            <a:r>
              <a:rPr lang="en-US" altLang="zh-CN" sz="2800"/>
              <a:t>(1865——1929)</a:t>
            </a:r>
            <a:r>
              <a:rPr lang="zh-CN" altLang="zh-CN" sz="2800"/>
              <a:t>发明了超显微镜，用它可直接看到和测定胶体粒子的布朗运动，这也就是证实了胶体粒子的真实性，为此，齐格蒙第曾获</a:t>
            </a:r>
            <a:r>
              <a:rPr lang="en-US" altLang="zh-CN" sz="2800"/>
              <a:t>1925</a:t>
            </a:r>
            <a:r>
              <a:rPr lang="zh-CN" altLang="zh-CN" sz="2800"/>
              <a:t>年诺贝尔化学奖。</a:t>
            </a:r>
          </a:p>
          <a:p>
            <a:r>
              <a:rPr lang="zh-CN" altLang="zh-CN" sz="2800"/>
              <a:t>通过实验发现，随着温度升高，分子的扩散运动会增加，这说明，</a:t>
            </a:r>
            <a:r>
              <a:rPr lang="zh-CN" altLang="zh-CN" sz="2800">
                <a:solidFill>
                  <a:srgbClr val="FF0000"/>
                </a:solidFill>
              </a:rPr>
              <a:t>分子的随机运动与温度有直接关系，温度越高，分子的无规则运动就越激烈</a:t>
            </a:r>
            <a:r>
              <a:rPr lang="zh-CN" altLang="zh-CN" sz="2800" smtClean="0"/>
              <a:t>。</a:t>
            </a:r>
            <a:endParaRPr lang="en-US" altLang="zh-CN" sz="2800" smtClean="0"/>
          </a:p>
          <a:p>
            <a:endParaRPr lang="en-US" altLang="zh-CN"/>
          </a:p>
        </p:txBody>
      </p:sp>
    </p:spTree>
    <p:extLst>
      <p:ext uri="{BB962C8B-B14F-4D97-AF65-F5344CB8AC3E}">
        <p14:creationId xmlns:p14="http://schemas.microsoft.com/office/powerpoint/2010/main" val="664209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温度与温标</a:t>
            </a:r>
          </a:p>
        </p:txBody>
      </p:sp>
      <p:sp>
        <p:nvSpPr>
          <p:cNvPr id="3" name="内容占位符 2"/>
          <p:cNvSpPr>
            <a:spLocks noGrp="1"/>
          </p:cNvSpPr>
          <p:nvPr>
            <p:ph sz="quarter" idx="13"/>
          </p:nvPr>
        </p:nvSpPr>
        <p:spPr/>
        <p:txBody>
          <a:bodyPr>
            <a:normAutofit fontScale="92500" lnSpcReduction="10000"/>
          </a:bodyPr>
          <a:lstStyle/>
          <a:p>
            <a:r>
              <a:rPr lang="zh-CN" altLang="zh-CN" sz="2800"/>
              <a:t>两个简单的例子：</a:t>
            </a:r>
          </a:p>
          <a:p>
            <a:r>
              <a:rPr lang="zh-CN" altLang="zh-CN" sz="2800"/>
              <a:t>（</a:t>
            </a:r>
            <a:r>
              <a:rPr lang="en-US" altLang="zh-CN" sz="2800"/>
              <a:t>1</a:t>
            </a:r>
            <a:r>
              <a:rPr lang="zh-CN" altLang="zh-CN" sz="2800"/>
              <a:t>）用一条金片和一条铅片贴合在一起，在常温下放置</a:t>
            </a:r>
            <a:r>
              <a:rPr lang="en-US" altLang="zh-CN" sz="2800"/>
              <a:t>5</a:t>
            </a:r>
            <a:r>
              <a:rPr lang="zh-CN" altLang="zh-CN" sz="2800"/>
              <a:t>年，再切开，会发现他们互相渗入有</a:t>
            </a:r>
            <a:r>
              <a:rPr lang="en-US" altLang="zh-CN" sz="2800"/>
              <a:t>1mm</a:t>
            </a:r>
            <a:r>
              <a:rPr lang="zh-CN" altLang="zh-CN" sz="2800"/>
              <a:t>深，如果持续加</a:t>
            </a:r>
            <a:r>
              <a:rPr lang="en-US" altLang="zh-CN" sz="2800"/>
              <a:t>100°C</a:t>
            </a:r>
            <a:r>
              <a:rPr lang="zh-CN" altLang="zh-CN" sz="2800"/>
              <a:t>的热，它们会贴合得更快。</a:t>
            </a:r>
          </a:p>
          <a:p>
            <a:r>
              <a:rPr lang="zh-CN" altLang="zh-CN" sz="2800"/>
              <a:t>（</a:t>
            </a:r>
            <a:r>
              <a:rPr lang="en-US" altLang="zh-CN" sz="2800"/>
              <a:t>2</a:t>
            </a:r>
            <a:r>
              <a:rPr lang="zh-CN" altLang="zh-CN" sz="2800"/>
              <a:t>）在一个烧杯中装半杯热水，另一个同样的烧杯中装等量的凉水。用滴管分别在两个杯底注入一滴墨水，发现装热水的烧杯的颜色变化地快。</a:t>
            </a:r>
          </a:p>
          <a:p>
            <a:r>
              <a:rPr lang="zh-CN" altLang="zh-CN" sz="2800">
                <a:solidFill>
                  <a:srgbClr val="FF0000"/>
                </a:solidFill>
              </a:rPr>
              <a:t>如果对于分子运动的剧烈程度做一个比较，显然都要使用微观分子运动来描述非常麻烦，因此可以采用一个宏观值描述，即是温度。</a:t>
            </a:r>
          </a:p>
          <a:p>
            <a:r>
              <a:rPr lang="zh-CN" altLang="zh-CN" sz="2800"/>
              <a:t>需要注意的是：</a:t>
            </a:r>
            <a:r>
              <a:rPr lang="zh-CN" altLang="zh-CN" sz="2800">
                <a:solidFill>
                  <a:srgbClr val="FF0000"/>
                </a:solidFill>
              </a:rPr>
              <a:t>温度是一个标量值，没有方向，与温度相关的概念包括温标、焓、㶲、熵等等</a:t>
            </a:r>
            <a:r>
              <a:rPr lang="zh-CN" altLang="zh-CN" sz="2800"/>
              <a:t>。</a:t>
            </a:r>
            <a:endParaRPr lang="zh-CN" altLang="en-US" sz="2800"/>
          </a:p>
          <a:p>
            <a:endParaRPr lang="zh-CN" altLang="en-US"/>
          </a:p>
        </p:txBody>
      </p:sp>
    </p:spTree>
    <p:extLst>
      <p:ext uri="{BB962C8B-B14F-4D97-AF65-F5344CB8AC3E}">
        <p14:creationId xmlns:p14="http://schemas.microsoft.com/office/powerpoint/2010/main" val="217947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normAutofit/>
          </a:bodyPr>
          <a:lstStyle/>
          <a:p>
            <a:r>
              <a:rPr lang="zh-CN" altLang="zh-CN" sz="2800"/>
              <a:t>温度</a:t>
            </a:r>
            <a:r>
              <a:rPr lang="zh-CN" altLang="zh-CN" sz="2800">
                <a:solidFill>
                  <a:srgbClr val="FF0000"/>
                </a:solidFill>
              </a:rPr>
              <a:t>是衡量物体冷热程度的物理量</a:t>
            </a:r>
            <a:r>
              <a:rPr lang="zh-CN" altLang="zh-CN" sz="2800"/>
              <a:t>，温度无法直接测量，只能通过物体随温度变化的某些特性来简介测量，用来量度物体温度数值的标尺称为</a:t>
            </a:r>
            <a:r>
              <a:rPr lang="zh-CN" altLang="zh-CN" sz="2800">
                <a:solidFill>
                  <a:srgbClr val="FF0000"/>
                </a:solidFill>
              </a:rPr>
              <a:t>温标</a:t>
            </a:r>
            <a:r>
              <a:rPr lang="zh-CN" altLang="zh-CN" sz="2800" smtClean="0"/>
              <a:t>。</a:t>
            </a:r>
            <a:endParaRPr lang="en-US" altLang="zh-CN" sz="2800" smtClean="0"/>
          </a:p>
          <a:p>
            <a:endParaRPr lang="en-US" altLang="zh-CN" sz="2800"/>
          </a:p>
          <a:p>
            <a:r>
              <a:rPr lang="zh-CN" altLang="zh-CN" sz="2800"/>
              <a:t>温标包含了以下几个基本概念：</a:t>
            </a:r>
          </a:p>
          <a:p>
            <a:r>
              <a:rPr lang="zh-CN" altLang="zh-CN" sz="2800"/>
              <a:t>（</a:t>
            </a:r>
            <a:r>
              <a:rPr lang="en-US" altLang="zh-CN" sz="2800"/>
              <a:t>1</a:t>
            </a:r>
            <a:r>
              <a:rPr lang="zh-CN" altLang="zh-CN" sz="2800"/>
              <a:t>）温度的读数起点（零点）；</a:t>
            </a:r>
          </a:p>
          <a:p>
            <a:r>
              <a:rPr lang="zh-CN" altLang="zh-CN" sz="2800"/>
              <a:t>（</a:t>
            </a:r>
            <a:r>
              <a:rPr lang="en-US" altLang="zh-CN" sz="2800"/>
              <a:t>2</a:t>
            </a:r>
            <a:r>
              <a:rPr lang="zh-CN" altLang="zh-CN" sz="2800"/>
              <a:t>）测量温度的基本单位；</a:t>
            </a:r>
          </a:p>
          <a:p>
            <a:r>
              <a:rPr lang="zh-CN" altLang="zh-CN" sz="2800"/>
              <a:t>（</a:t>
            </a:r>
            <a:r>
              <a:rPr lang="en-US" altLang="zh-CN" sz="2800"/>
              <a:t>3</a:t>
            </a:r>
            <a:r>
              <a:rPr lang="zh-CN" altLang="zh-CN" sz="2800"/>
              <a:t>）内插方程</a:t>
            </a:r>
            <a:r>
              <a:rPr lang="zh-CN" altLang="zh-CN" sz="2800" smtClean="0"/>
              <a:t>。</a:t>
            </a:r>
            <a:endParaRPr lang="en-US" altLang="zh-CN" sz="2800" smtClean="0"/>
          </a:p>
          <a:p>
            <a:endParaRPr lang="en-US" altLang="zh-CN" sz="2400"/>
          </a:p>
        </p:txBody>
      </p:sp>
    </p:spTree>
    <p:extLst>
      <p:ext uri="{BB962C8B-B14F-4D97-AF65-F5344CB8AC3E}">
        <p14:creationId xmlns:p14="http://schemas.microsoft.com/office/powerpoint/2010/main" val="129237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lstStyle/>
          <a:p>
            <a:r>
              <a:rPr lang="zh-CN" altLang="zh-CN" sz="2400"/>
              <a:t>自</a:t>
            </a:r>
            <a:r>
              <a:rPr lang="en-US" altLang="zh-CN" sz="2400"/>
              <a:t>1927</a:t>
            </a:r>
            <a:r>
              <a:rPr lang="zh-CN" altLang="zh-CN" sz="2400"/>
              <a:t>年第七届国际计量大会建立国际温标（</a:t>
            </a:r>
            <a:r>
              <a:rPr lang="en-US" altLang="zh-CN" sz="2400"/>
              <a:t>ITS-27</a:t>
            </a:r>
            <a:r>
              <a:rPr lang="zh-CN" altLang="zh-CN" sz="2400"/>
              <a:t>）以来，为了更好地符合热力学温标，大约每隔</a:t>
            </a:r>
            <a:r>
              <a:rPr lang="en-US" altLang="zh-CN" sz="2400"/>
              <a:t>20</a:t>
            </a:r>
            <a:r>
              <a:rPr lang="zh-CN" altLang="zh-CN" sz="2400"/>
              <a:t>年进行一次重大修改。国际温标做重大修改的原因，主要是</a:t>
            </a:r>
            <a:r>
              <a:rPr lang="zh-CN" altLang="zh-CN" sz="2400" b="1">
                <a:solidFill>
                  <a:srgbClr val="FF0000"/>
                </a:solidFill>
              </a:rPr>
              <a:t>由于温标的基本内容（即所谓温标</a:t>
            </a:r>
            <a:r>
              <a:rPr lang="en-US" altLang="zh-CN" sz="2400" b="1">
                <a:solidFill>
                  <a:srgbClr val="FF0000"/>
                </a:solidFill>
              </a:rPr>
              <a:t>“</a:t>
            </a:r>
            <a:r>
              <a:rPr lang="zh-CN" altLang="zh-CN" sz="2400" b="1">
                <a:solidFill>
                  <a:srgbClr val="FF0000"/>
                </a:solidFill>
              </a:rPr>
              <a:t>三要素</a:t>
            </a:r>
            <a:r>
              <a:rPr lang="en-US" altLang="zh-CN" sz="2400" b="1">
                <a:solidFill>
                  <a:srgbClr val="FF0000"/>
                </a:solidFill>
              </a:rPr>
              <a:t>”</a:t>
            </a:r>
            <a:r>
              <a:rPr lang="zh-CN" altLang="zh-CN" sz="2400" b="1">
                <a:solidFill>
                  <a:srgbClr val="FF0000"/>
                </a:solidFill>
              </a:rPr>
              <a:t>）发生变化</a:t>
            </a:r>
            <a:r>
              <a:rPr lang="zh-CN" altLang="zh-CN" sz="2400"/>
              <a:t>。</a:t>
            </a:r>
            <a:r>
              <a:rPr lang="en-US" altLang="zh-CN" sz="2400"/>
              <a:t>1988</a:t>
            </a:r>
            <a:r>
              <a:rPr lang="zh-CN" altLang="zh-CN" sz="2400"/>
              <a:t>年国际度量衡委员会推荐，第十八届国际计量大会及</a:t>
            </a:r>
            <a:r>
              <a:rPr lang="en-US" altLang="zh-CN" sz="2400"/>
              <a:t>77</a:t>
            </a:r>
            <a:r>
              <a:rPr lang="zh-CN" altLang="zh-CN" sz="2400"/>
              <a:t>届国际计量委员会作出决议，从</a:t>
            </a:r>
            <a:r>
              <a:rPr lang="en-US" altLang="zh-CN" sz="2400"/>
              <a:t>1990</a:t>
            </a:r>
            <a:r>
              <a:rPr lang="zh-CN" altLang="zh-CN" sz="2400"/>
              <a:t>年</a:t>
            </a:r>
            <a:r>
              <a:rPr lang="en-US" altLang="zh-CN" sz="2400"/>
              <a:t>1</a:t>
            </a:r>
            <a:r>
              <a:rPr lang="zh-CN" altLang="zh-CN" sz="2400"/>
              <a:t>月</a:t>
            </a:r>
            <a:r>
              <a:rPr lang="en-US" altLang="zh-CN" sz="2400"/>
              <a:t>1</a:t>
            </a:r>
            <a:r>
              <a:rPr lang="zh-CN" altLang="zh-CN" sz="2400"/>
              <a:t>日开始，各国开始采用</a:t>
            </a:r>
            <a:r>
              <a:rPr lang="en-US" altLang="zh-CN" sz="2400"/>
              <a:t>1990</a:t>
            </a:r>
            <a:r>
              <a:rPr lang="zh-CN" altLang="zh-CN" sz="2400"/>
              <a:t>年国际温标（</a:t>
            </a:r>
            <a:r>
              <a:rPr lang="en-US" altLang="zh-CN" sz="2400"/>
              <a:t>ITS-90</a:t>
            </a:r>
            <a:r>
              <a:rPr lang="zh-CN" altLang="zh-CN" sz="2400"/>
              <a:t>）。我国是从</a:t>
            </a:r>
            <a:r>
              <a:rPr lang="en-US" altLang="zh-CN" sz="2400"/>
              <a:t>1994</a:t>
            </a:r>
            <a:r>
              <a:rPr lang="zh-CN" altLang="zh-CN" sz="2400"/>
              <a:t>年</a:t>
            </a:r>
            <a:r>
              <a:rPr lang="en-US" altLang="zh-CN" sz="2400"/>
              <a:t>1</a:t>
            </a:r>
            <a:r>
              <a:rPr lang="zh-CN" altLang="zh-CN" sz="2400"/>
              <a:t>月</a:t>
            </a:r>
            <a:r>
              <a:rPr lang="en-US" altLang="zh-CN" sz="2400"/>
              <a:t>1</a:t>
            </a:r>
            <a:r>
              <a:rPr lang="zh-CN" altLang="zh-CN" sz="2400"/>
              <a:t>日开始，各国开始采用</a:t>
            </a:r>
            <a:r>
              <a:rPr lang="en-US" altLang="zh-CN" sz="2400"/>
              <a:t>1990</a:t>
            </a:r>
            <a:r>
              <a:rPr lang="zh-CN" altLang="zh-CN" sz="2400"/>
              <a:t>年国际温标（</a:t>
            </a:r>
            <a:r>
              <a:rPr lang="en-US" altLang="zh-CN" sz="2400"/>
              <a:t>ITS-90</a:t>
            </a:r>
            <a:r>
              <a:rPr lang="zh-CN" altLang="zh-CN" sz="2400"/>
              <a:t>）。</a:t>
            </a:r>
            <a:r>
              <a:rPr lang="zh-CN" altLang="zh-CN" sz="2400">
                <a:solidFill>
                  <a:srgbClr val="FF0000"/>
                </a:solidFill>
              </a:rPr>
              <a:t>我国是从</a:t>
            </a:r>
            <a:r>
              <a:rPr lang="en-US" altLang="zh-CN" sz="2400">
                <a:solidFill>
                  <a:srgbClr val="FF0000"/>
                </a:solidFill>
              </a:rPr>
              <a:t>1994</a:t>
            </a:r>
            <a:r>
              <a:rPr lang="zh-CN" altLang="zh-CN" sz="2400">
                <a:solidFill>
                  <a:srgbClr val="FF0000"/>
                </a:solidFill>
              </a:rPr>
              <a:t>年</a:t>
            </a:r>
            <a:r>
              <a:rPr lang="en-US" altLang="zh-CN" sz="2400">
                <a:solidFill>
                  <a:srgbClr val="FF0000"/>
                </a:solidFill>
              </a:rPr>
              <a:t>1</a:t>
            </a:r>
            <a:r>
              <a:rPr lang="zh-CN" altLang="zh-CN" sz="2400">
                <a:solidFill>
                  <a:srgbClr val="FF0000"/>
                </a:solidFill>
              </a:rPr>
              <a:t>月</a:t>
            </a:r>
            <a:r>
              <a:rPr lang="en-US" altLang="zh-CN" sz="2400">
                <a:solidFill>
                  <a:srgbClr val="FF0000"/>
                </a:solidFill>
              </a:rPr>
              <a:t>1</a:t>
            </a:r>
            <a:r>
              <a:rPr lang="zh-CN" altLang="zh-CN" sz="2400">
                <a:solidFill>
                  <a:srgbClr val="FF0000"/>
                </a:solidFill>
              </a:rPr>
              <a:t>日起全面实行国际新温标的</a:t>
            </a:r>
            <a:r>
              <a:rPr lang="zh-CN" altLang="zh-CN" sz="2400" smtClean="0"/>
              <a:t>。</a:t>
            </a:r>
            <a:endParaRPr lang="en-US" altLang="zh-CN" sz="2400" smtClean="0"/>
          </a:p>
          <a:p>
            <a:r>
              <a:rPr lang="zh-CN" altLang="zh-CN" sz="2800"/>
              <a:t>日常生活中经常使用的温标包括</a:t>
            </a:r>
            <a:r>
              <a:rPr lang="zh-CN" altLang="zh-CN" sz="2800" smtClean="0"/>
              <a:t>：</a:t>
            </a:r>
            <a:endParaRPr lang="en-US" altLang="zh-CN" sz="2800" smtClean="0"/>
          </a:p>
          <a:p>
            <a:pPr lvl="1"/>
            <a:r>
              <a:rPr lang="zh-CN" altLang="zh-CN" sz="2400" smtClean="0"/>
              <a:t>摄氏度</a:t>
            </a:r>
            <a:r>
              <a:rPr lang="zh-CN" altLang="zh-CN" sz="2400"/>
              <a:t>，以及华氏度，一般在温度计上</a:t>
            </a:r>
            <a:r>
              <a:rPr lang="zh-CN" altLang="zh-CN" sz="2400" smtClean="0"/>
              <a:t>如</a:t>
            </a:r>
            <a:r>
              <a:rPr lang="zh-CN" altLang="en-US" sz="2400" smtClean="0"/>
              <a:t>右</a:t>
            </a:r>
            <a:r>
              <a:rPr lang="zh-CN" altLang="zh-CN" sz="2400" smtClean="0"/>
              <a:t>图</a:t>
            </a:r>
            <a:r>
              <a:rPr lang="zh-CN" altLang="zh-CN" sz="2400"/>
              <a:t>所示。</a:t>
            </a:r>
            <a:endParaRPr lang="zh-CN" altLang="en-US" sz="240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8673447" y="3229440"/>
            <a:ext cx="2038985" cy="3058795"/>
          </a:xfrm>
          <a:prstGeom prst="rect">
            <a:avLst/>
          </a:prstGeom>
        </p:spPr>
      </p:pic>
    </p:spTree>
    <p:extLst>
      <p:ext uri="{BB962C8B-B14F-4D97-AF65-F5344CB8AC3E}">
        <p14:creationId xmlns:p14="http://schemas.microsoft.com/office/powerpoint/2010/main" val="229322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noAutofit/>
          </a:bodyPr>
          <a:lstStyle/>
          <a:p>
            <a:r>
              <a:rPr lang="en-US" altLang="zh-CN" sz="2800"/>
              <a:t>18</a:t>
            </a:r>
            <a:r>
              <a:rPr lang="zh-CN" altLang="zh-CN" sz="2800"/>
              <a:t>世纪瑞典天文学家安德斯</a:t>
            </a:r>
            <a:r>
              <a:rPr lang="en-US" altLang="zh-CN" sz="2800"/>
              <a:t>·</a:t>
            </a:r>
            <a:r>
              <a:rPr lang="zh-CN" altLang="zh-CN" sz="2800"/>
              <a:t>摄尔修斯（</a:t>
            </a:r>
            <a:r>
              <a:rPr lang="en-US" altLang="zh-CN" sz="2800"/>
              <a:t>Anders Celsius</a:t>
            </a:r>
            <a:r>
              <a:rPr lang="zh-CN" altLang="zh-CN" sz="2800"/>
              <a:t>，</a:t>
            </a:r>
            <a:r>
              <a:rPr lang="en-US" altLang="zh-CN" sz="2800"/>
              <a:t>1701-1744</a:t>
            </a:r>
            <a:r>
              <a:rPr lang="zh-CN" altLang="zh-CN" sz="2800"/>
              <a:t>）在</a:t>
            </a:r>
            <a:r>
              <a:rPr lang="en-US" altLang="zh-CN" sz="2800"/>
              <a:t>1742</a:t>
            </a:r>
            <a:r>
              <a:rPr lang="zh-CN" altLang="zh-CN" sz="2800"/>
              <a:t>年创立温标时，为了避免测量低温时出现负值，规定在</a:t>
            </a:r>
            <a:r>
              <a:rPr lang="en-US" altLang="zh-CN" sz="2800"/>
              <a:t>1</a:t>
            </a:r>
            <a:r>
              <a:rPr lang="zh-CN" altLang="zh-CN" sz="2800"/>
              <a:t>标准</a:t>
            </a:r>
            <a:r>
              <a:rPr lang="en-US" altLang="zh-CN" sz="2800"/>
              <a:t>大气压</a:t>
            </a:r>
            <a:r>
              <a:rPr lang="zh-CN" altLang="zh-CN" sz="2800"/>
              <a:t>下，把冰水混合物的温度定为</a:t>
            </a:r>
            <a:r>
              <a:rPr lang="en-US" altLang="zh-CN" sz="2800"/>
              <a:t>0</a:t>
            </a:r>
            <a:r>
              <a:rPr lang="zh-CN" altLang="zh-CN" sz="2800"/>
              <a:t>度，水的沸点定为</a:t>
            </a:r>
            <a:r>
              <a:rPr lang="en-US" altLang="zh-CN" sz="2800"/>
              <a:t>100</a:t>
            </a:r>
            <a:r>
              <a:rPr lang="zh-CN" altLang="zh-CN" sz="2800"/>
              <a:t>度，其间分成</a:t>
            </a:r>
            <a:r>
              <a:rPr lang="en-US" altLang="zh-CN" sz="2800"/>
              <a:t>100</a:t>
            </a:r>
            <a:r>
              <a:rPr lang="zh-CN" altLang="zh-CN" sz="2800"/>
              <a:t>等分，</a:t>
            </a:r>
            <a:r>
              <a:rPr lang="en-US" altLang="zh-CN" sz="2800"/>
              <a:t>1</a:t>
            </a:r>
            <a:r>
              <a:rPr lang="zh-CN" altLang="zh-CN" sz="2800"/>
              <a:t>等分为</a:t>
            </a:r>
            <a:r>
              <a:rPr lang="en-US" altLang="zh-CN" sz="2800"/>
              <a:t>1</a:t>
            </a:r>
            <a:r>
              <a:rPr lang="zh-CN" altLang="zh-CN" sz="2800"/>
              <a:t>度</a:t>
            </a:r>
            <a:r>
              <a:rPr lang="zh-CN" altLang="zh-CN" sz="2800" smtClean="0"/>
              <a:t>。</a:t>
            </a:r>
            <a:endParaRPr lang="en-US" altLang="zh-CN" sz="2800" smtClean="0"/>
          </a:p>
          <a:p>
            <a:r>
              <a:rPr lang="zh-CN" altLang="en-US" sz="2800" smtClean="0"/>
              <a:t>在此定义中：</a:t>
            </a:r>
            <a:endParaRPr lang="en-US" altLang="zh-CN" sz="2800" smtClean="0"/>
          </a:p>
          <a:p>
            <a:pPr lvl="1"/>
            <a:r>
              <a:rPr lang="zh-CN" altLang="zh-CN" sz="2400"/>
              <a:t>（</a:t>
            </a:r>
            <a:r>
              <a:rPr lang="en-US" altLang="zh-CN" sz="2400"/>
              <a:t>1</a:t>
            </a:r>
            <a:r>
              <a:rPr lang="zh-CN" altLang="zh-CN" sz="2400"/>
              <a:t>）温度的读数起点（零点</a:t>
            </a:r>
            <a:r>
              <a:rPr lang="zh-CN" altLang="zh-CN" sz="2400" smtClean="0"/>
              <a:t>）</a:t>
            </a:r>
            <a:r>
              <a:rPr lang="zh-CN" altLang="en-US" sz="2400" smtClean="0"/>
              <a:t>：</a:t>
            </a:r>
            <a:r>
              <a:rPr lang="zh-CN" altLang="zh-CN" sz="2400"/>
              <a:t>冰水混合物的温度定为</a:t>
            </a:r>
            <a:r>
              <a:rPr lang="en-US" altLang="zh-CN" sz="2400"/>
              <a:t>0</a:t>
            </a:r>
            <a:r>
              <a:rPr lang="zh-CN" altLang="zh-CN" sz="2400"/>
              <a:t>度</a:t>
            </a:r>
          </a:p>
          <a:p>
            <a:pPr lvl="1"/>
            <a:r>
              <a:rPr lang="zh-CN" altLang="zh-CN" sz="2400"/>
              <a:t>（</a:t>
            </a:r>
            <a:r>
              <a:rPr lang="en-US" altLang="zh-CN" sz="2400"/>
              <a:t>2</a:t>
            </a:r>
            <a:r>
              <a:rPr lang="zh-CN" altLang="zh-CN" sz="2400"/>
              <a:t>）测量温度的</a:t>
            </a:r>
            <a:r>
              <a:rPr lang="zh-CN" altLang="zh-CN" sz="2400" smtClean="0"/>
              <a:t>基本单位</a:t>
            </a:r>
            <a:r>
              <a:rPr lang="zh-CN" altLang="en-US" sz="2400" smtClean="0"/>
              <a:t>：</a:t>
            </a:r>
            <a:r>
              <a:rPr lang="zh-CN" altLang="zh-CN" sz="2400"/>
              <a:t>水的沸点定为</a:t>
            </a:r>
            <a:r>
              <a:rPr lang="en-US" altLang="zh-CN" sz="2400"/>
              <a:t>100</a:t>
            </a:r>
            <a:r>
              <a:rPr lang="zh-CN" altLang="zh-CN" sz="2400" smtClean="0"/>
              <a:t>度</a:t>
            </a:r>
            <a:r>
              <a:rPr lang="zh-CN" altLang="en-US" sz="2400" smtClean="0"/>
              <a:t>，基本单位为度</a:t>
            </a:r>
            <a:endParaRPr lang="zh-CN" altLang="zh-CN" sz="2400"/>
          </a:p>
          <a:p>
            <a:pPr lvl="1"/>
            <a:r>
              <a:rPr lang="zh-CN" altLang="zh-CN" sz="2400"/>
              <a:t>（</a:t>
            </a:r>
            <a:r>
              <a:rPr lang="en-US" altLang="zh-CN" sz="2400"/>
              <a:t>3</a:t>
            </a:r>
            <a:r>
              <a:rPr lang="zh-CN" altLang="zh-CN" sz="2400"/>
              <a:t>）内插</a:t>
            </a:r>
            <a:r>
              <a:rPr lang="zh-CN" altLang="zh-CN" sz="2400" smtClean="0"/>
              <a:t>方程</a:t>
            </a:r>
            <a:r>
              <a:rPr lang="zh-CN" altLang="en-US" sz="2400" smtClean="0"/>
              <a:t>：</a:t>
            </a:r>
            <a:r>
              <a:rPr lang="zh-CN" altLang="zh-CN" sz="2400"/>
              <a:t>其间分成</a:t>
            </a:r>
            <a:r>
              <a:rPr lang="en-US" altLang="zh-CN" sz="2400"/>
              <a:t>100</a:t>
            </a:r>
            <a:r>
              <a:rPr lang="zh-CN" altLang="zh-CN" sz="2400"/>
              <a:t>等分，</a:t>
            </a:r>
            <a:r>
              <a:rPr lang="en-US" altLang="zh-CN" sz="2400"/>
              <a:t>1</a:t>
            </a:r>
            <a:r>
              <a:rPr lang="zh-CN" altLang="zh-CN" sz="2400"/>
              <a:t>等分为</a:t>
            </a:r>
            <a:r>
              <a:rPr lang="en-US" altLang="zh-CN" sz="2400"/>
              <a:t>1</a:t>
            </a:r>
            <a:r>
              <a:rPr lang="zh-CN" altLang="zh-CN" sz="2400"/>
              <a:t>度</a:t>
            </a:r>
            <a:endParaRPr lang="en-US" altLang="zh-CN" sz="2400"/>
          </a:p>
          <a:p>
            <a:r>
              <a:rPr lang="zh-CN" altLang="en-US" sz="2800" smtClean="0"/>
              <a:t>基于此定义，不仅仅可以定义</a:t>
            </a:r>
            <a:r>
              <a:rPr lang="en-US" altLang="zh-CN" sz="2800" smtClean="0"/>
              <a:t>0-100</a:t>
            </a:r>
            <a:r>
              <a:rPr lang="zh-CN" altLang="en-US" sz="2800" smtClean="0"/>
              <a:t>℃之内的温度，还可以以此内插方程与基本单位的基础上向外延展。</a:t>
            </a:r>
            <a:endParaRPr lang="zh-CN" altLang="en-US" sz="2800"/>
          </a:p>
        </p:txBody>
      </p:sp>
    </p:spTree>
    <p:extLst>
      <p:ext uri="{BB962C8B-B14F-4D97-AF65-F5344CB8AC3E}">
        <p14:creationId xmlns:p14="http://schemas.microsoft.com/office/powerpoint/2010/main" val="3175169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normAutofit/>
          </a:bodyPr>
          <a:lstStyle/>
          <a:p>
            <a:r>
              <a:rPr lang="zh-CN" altLang="zh-CN" sz="2800"/>
              <a:t>华氏度（</a:t>
            </a:r>
            <a:r>
              <a:rPr lang="en-US" altLang="zh-CN" sz="2800"/>
              <a:t>Fahrenheit</a:t>
            </a:r>
            <a:r>
              <a:rPr lang="zh-CN" altLang="zh-CN" sz="2800"/>
              <a:t>）是另外一种温标，目前使用的范围较小，包括巴哈马、伯利兹、英属开曼群岛、帕劳、美利坚合众国及其他附属领土（波多黎各、关岛、美属维京群岛）。该温标以其发明者德国人华伦海特（</a:t>
            </a:r>
            <a:r>
              <a:rPr lang="en-US" altLang="zh-CN" sz="2800"/>
              <a:t>Gabriel D. Fahrenheit</a:t>
            </a:r>
            <a:r>
              <a:rPr lang="zh-CN" altLang="zh-CN" sz="2800"/>
              <a:t>，</a:t>
            </a:r>
            <a:r>
              <a:rPr lang="en-US" altLang="zh-CN" sz="2800"/>
              <a:t>1686—1736</a:t>
            </a:r>
            <a:r>
              <a:rPr lang="zh-CN" altLang="zh-CN" sz="2800"/>
              <a:t>）命名的。</a:t>
            </a:r>
            <a:r>
              <a:rPr lang="en-US" altLang="zh-CN" sz="2800"/>
              <a:t>1714</a:t>
            </a:r>
            <a:r>
              <a:rPr lang="zh-CN" altLang="zh-CN" sz="2800"/>
              <a:t>年他发现液体金属水银比酒精更适宜制造温度计，以水银为测温介质，发明了玻璃水银温度计，选取氯化铵和冰水的混合物的冰点温度为温度计的零度，人体温度为温度计的</a:t>
            </a:r>
            <a:r>
              <a:rPr lang="en-US" altLang="zh-CN" sz="2800"/>
              <a:t>100</a:t>
            </a:r>
            <a:r>
              <a:rPr lang="zh-CN" altLang="zh-CN" sz="2800" smtClean="0"/>
              <a:t>度。</a:t>
            </a:r>
            <a:r>
              <a:rPr lang="zh-CN" altLang="zh-CN" sz="2800"/>
              <a:t>在标准大气压下，冰的熔点为</a:t>
            </a:r>
            <a:r>
              <a:rPr lang="en-US" altLang="zh-CN" sz="2800"/>
              <a:t>32</a:t>
            </a:r>
            <a:r>
              <a:rPr lang="zh-CN" altLang="zh-CN" sz="2800"/>
              <a:t>℉，水的沸点为</a:t>
            </a:r>
            <a:r>
              <a:rPr lang="en-US" altLang="zh-CN" sz="2800"/>
              <a:t>212</a:t>
            </a:r>
            <a:r>
              <a:rPr lang="zh-CN" altLang="zh-CN" sz="2800"/>
              <a:t>℉，中间有</a:t>
            </a:r>
            <a:r>
              <a:rPr lang="en-US" altLang="zh-CN" sz="2800"/>
              <a:t>180</a:t>
            </a:r>
            <a:r>
              <a:rPr lang="zh-CN" altLang="zh-CN" sz="2800"/>
              <a:t>等分，每等分为华氏</a:t>
            </a:r>
            <a:r>
              <a:rPr lang="en-US" altLang="zh-CN" sz="2800"/>
              <a:t>1</a:t>
            </a:r>
            <a:r>
              <a:rPr lang="zh-CN" altLang="zh-CN" sz="2800"/>
              <a:t>度，记作</a:t>
            </a:r>
            <a:r>
              <a:rPr lang="en-US" altLang="zh-CN" sz="2800"/>
              <a:t>“1</a:t>
            </a:r>
            <a:r>
              <a:rPr lang="zh-CN" altLang="zh-CN" sz="2800"/>
              <a:t>℉</a:t>
            </a:r>
            <a:r>
              <a:rPr lang="en-US" altLang="zh-CN" sz="2800"/>
              <a:t>”</a:t>
            </a:r>
            <a:r>
              <a:rPr lang="zh-CN" altLang="zh-CN" sz="2800" smtClean="0"/>
              <a:t>。</a:t>
            </a:r>
            <a:endParaRPr lang="en-US" altLang="zh-CN" sz="2800" smtClean="0"/>
          </a:p>
          <a:p>
            <a:endParaRPr lang="zh-CN" altLang="en-US"/>
          </a:p>
        </p:txBody>
      </p:sp>
    </p:spTree>
    <p:extLst>
      <p:ext uri="{BB962C8B-B14F-4D97-AF65-F5344CB8AC3E}">
        <p14:creationId xmlns:p14="http://schemas.microsoft.com/office/powerpoint/2010/main" val="923495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温度与温标</a:t>
            </a:r>
          </a:p>
        </p:txBody>
      </p:sp>
      <p:sp>
        <p:nvSpPr>
          <p:cNvPr id="3" name="内容占位符 2"/>
          <p:cNvSpPr>
            <a:spLocks noGrp="1"/>
          </p:cNvSpPr>
          <p:nvPr>
            <p:ph sz="quarter" idx="13"/>
          </p:nvPr>
        </p:nvSpPr>
        <p:spPr/>
        <p:txBody>
          <a:bodyPr/>
          <a:lstStyle/>
          <a:p>
            <a:r>
              <a:rPr lang="zh-CN" altLang="en-US" sz="3200"/>
              <a:t>在此定义中：</a:t>
            </a:r>
            <a:endParaRPr lang="en-US" altLang="zh-CN" sz="3200"/>
          </a:p>
          <a:p>
            <a:pPr lvl="1"/>
            <a:r>
              <a:rPr lang="zh-CN" altLang="zh-CN" sz="2800"/>
              <a:t>（</a:t>
            </a:r>
            <a:r>
              <a:rPr lang="en-US" altLang="zh-CN" sz="2800"/>
              <a:t>1</a:t>
            </a:r>
            <a:r>
              <a:rPr lang="zh-CN" altLang="zh-CN" sz="2800"/>
              <a:t>）温度的读数起点（零点）</a:t>
            </a:r>
            <a:r>
              <a:rPr lang="zh-CN" altLang="en-US" sz="2800"/>
              <a:t>：</a:t>
            </a:r>
            <a:r>
              <a:rPr lang="zh-CN" altLang="zh-CN" sz="2800"/>
              <a:t>氯化铵和冰水的混合物的冰点温度为温度计的零度</a:t>
            </a:r>
            <a:endParaRPr lang="en-US" altLang="zh-CN" sz="2800"/>
          </a:p>
          <a:p>
            <a:pPr lvl="1"/>
            <a:r>
              <a:rPr lang="zh-CN" altLang="zh-CN" sz="2800"/>
              <a:t>（</a:t>
            </a:r>
            <a:r>
              <a:rPr lang="en-US" altLang="zh-CN" sz="2800"/>
              <a:t>2</a:t>
            </a:r>
            <a:r>
              <a:rPr lang="zh-CN" altLang="zh-CN" sz="2800"/>
              <a:t>）测量温度的基本单位</a:t>
            </a:r>
            <a:r>
              <a:rPr lang="zh-CN" altLang="en-US" sz="2800"/>
              <a:t>：</a:t>
            </a:r>
            <a:r>
              <a:rPr lang="zh-CN" altLang="zh-CN" sz="2800"/>
              <a:t>人体温度为温度计的</a:t>
            </a:r>
            <a:r>
              <a:rPr lang="en-US" altLang="zh-CN" sz="2800"/>
              <a:t>100</a:t>
            </a:r>
            <a:r>
              <a:rPr lang="zh-CN" altLang="zh-CN" sz="2800"/>
              <a:t>度</a:t>
            </a:r>
            <a:r>
              <a:rPr lang="zh-CN" altLang="en-US" sz="2800"/>
              <a:t>，基本单位为度</a:t>
            </a:r>
            <a:endParaRPr lang="zh-CN" altLang="zh-CN" sz="2800"/>
          </a:p>
          <a:p>
            <a:pPr lvl="1"/>
            <a:r>
              <a:rPr lang="zh-CN" altLang="zh-CN" sz="2800"/>
              <a:t>（</a:t>
            </a:r>
            <a:r>
              <a:rPr lang="en-US" altLang="zh-CN" sz="2800"/>
              <a:t>3</a:t>
            </a:r>
            <a:r>
              <a:rPr lang="zh-CN" altLang="zh-CN" sz="2800"/>
              <a:t>）内插方程</a:t>
            </a:r>
            <a:r>
              <a:rPr lang="zh-CN" altLang="en-US" sz="2800"/>
              <a:t>：</a:t>
            </a:r>
            <a:r>
              <a:rPr lang="zh-CN" altLang="zh-CN" sz="2800"/>
              <a:t>标准大气压下，冰的熔点为</a:t>
            </a:r>
            <a:r>
              <a:rPr lang="en-US" altLang="zh-CN" sz="2800"/>
              <a:t>32</a:t>
            </a:r>
            <a:r>
              <a:rPr lang="zh-CN" altLang="zh-CN" sz="2800"/>
              <a:t>℉，水的沸点为</a:t>
            </a:r>
            <a:r>
              <a:rPr lang="en-US" altLang="zh-CN" sz="2800"/>
              <a:t>212</a:t>
            </a:r>
            <a:r>
              <a:rPr lang="zh-CN" altLang="zh-CN" sz="2800"/>
              <a:t>℉，中间有</a:t>
            </a:r>
            <a:r>
              <a:rPr lang="en-US" altLang="zh-CN" sz="2800"/>
              <a:t>180</a:t>
            </a:r>
            <a:r>
              <a:rPr lang="zh-CN" altLang="zh-CN" sz="2800"/>
              <a:t>等分，每等分为华氏</a:t>
            </a:r>
            <a:r>
              <a:rPr lang="en-US" altLang="zh-CN" sz="2800"/>
              <a:t>1</a:t>
            </a:r>
            <a:r>
              <a:rPr lang="zh-CN" altLang="zh-CN" sz="2800"/>
              <a:t>度</a:t>
            </a:r>
            <a:endParaRPr lang="en-US" altLang="zh-CN" sz="2800"/>
          </a:p>
          <a:p>
            <a:endParaRPr lang="zh-CN" altLang="en-US"/>
          </a:p>
        </p:txBody>
      </p:sp>
    </p:spTree>
    <p:extLst>
      <p:ext uri="{BB962C8B-B14F-4D97-AF65-F5344CB8AC3E}">
        <p14:creationId xmlns:p14="http://schemas.microsoft.com/office/powerpoint/2010/main" val="3019126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graphicFrame>
        <p:nvGraphicFramePr>
          <p:cNvPr id="4" name="内容占位符 3"/>
          <p:cNvGraphicFramePr>
            <a:graphicFrameLocks noGrp="1"/>
          </p:cNvGraphicFramePr>
          <p:nvPr>
            <p:ph sz="quarter" idx="13"/>
            <p:extLst>
              <p:ext uri="{D42A27DB-BD31-4B8C-83A1-F6EECF244321}">
                <p14:modId xmlns:p14="http://schemas.microsoft.com/office/powerpoint/2010/main" val="925171209"/>
              </p:ext>
            </p:extLst>
          </p:nvPr>
        </p:nvGraphicFramePr>
        <p:xfrm>
          <a:off x="1298449" y="1517903"/>
          <a:ext cx="9089136" cy="4572000"/>
        </p:xfrm>
        <a:graphic>
          <a:graphicData uri="http://schemas.openxmlformats.org/drawingml/2006/table">
            <a:tbl>
              <a:tblPr firstRow="1" firstCol="1" bandRow="1">
                <a:tableStyleId>{5C22544A-7EE6-4342-B048-85BDC9FD1C3A}</a:tableStyleId>
              </a:tblPr>
              <a:tblGrid>
                <a:gridCol w="3029347"/>
                <a:gridCol w="3029347"/>
                <a:gridCol w="3030442"/>
              </a:tblGrid>
              <a:tr h="485746">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项</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摄氏度</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华氏度</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r>
              <a:tr h="1034066">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温度的读数起点标准</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个标准大气压下的冰水混合物温度</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个标准大气压下的冰的熔点</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r>
              <a:tr h="489934">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温度的读数起点值</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0</a:t>
                      </a:r>
                      <a:r>
                        <a:rPr lang="zh-CN" sz="2000" kern="100">
                          <a:effectLst/>
                          <a:latin typeface="楷体" panose="02010609060101010101" pitchFamily="49" charset="-122"/>
                          <a:ea typeface="楷体" panose="02010609060101010101" pitchFamily="49" charset="-122"/>
                        </a:rPr>
                        <a:t>℃</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32</a:t>
                      </a:r>
                      <a:r>
                        <a:rPr lang="zh-CN" sz="2000" kern="100">
                          <a:effectLst/>
                          <a:latin typeface="楷体" panose="02010609060101010101" pitchFamily="49" charset="-122"/>
                          <a:ea typeface="楷体" panose="02010609060101010101" pitchFamily="49" charset="-122"/>
                        </a:rPr>
                        <a:t>℉</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r>
              <a:tr h="1034066">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温度的读数终点标准</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个标准大气压下的水的沸点</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个标准大气压下的水的沸点</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r>
              <a:tr h="489934">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温度的读数终点值</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100</a:t>
                      </a:r>
                      <a:r>
                        <a:rPr lang="zh-CN" sz="2000" kern="100">
                          <a:effectLst/>
                          <a:latin typeface="楷体" panose="02010609060101010101" pitchFamily="49" charset="-122"/>
                          <a:ea typeface="楷体" panose="02010609060101010101" pitchFamily="49" charset="-122"/>
                        </a:rPr>
                        <a:t>℃</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latin typeface="楷体" panose="02010609060101010101" pitchFamily="49" charset="-122"/>
                          <a:ea typeface="楷体" panose="02010609060101010101" pitchFamily="49" charset="-122"/>
                        </a:rPr>
                        <a:t>212</a:t>
                      </a:r>
                      <a:r>
                        <a:rPr lang="zh-CN" sz="2000" kern="100">
                          <a:effectLst/>
                          <a:latin typeface="楷体" panose="02010609060101010101" pitchFamily="49" charset="-122"/>
                          <a:ea typeface="楷体" panose="02010609060101010101" pitchFamily="49" charset="-122"/>
                        </a:rPr>
                        <a:t>℉</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r>
              <a:tr h="1038254">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温度范围内的插值法</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均分</a:t>
                      </a:r>
                      <a:r>
                        <a:rPr lang="en-US" sz="2000" kern="100">
                          <a:effectLst/>
                          <a:latin typeface="楷体" panose="02010609060101010101" pitchFamily="49" charset="-122"/>
                          <a:ea typeface="楷体" panose="02010609060101010101" pitchFamily="49" charset="-122"/>
                        </a:rPr>
                        <a:t>100</a:t>
                      </a:r>
                      <a:r>
                        <a:rPr lang="zh-CN" sz="2000" kern="100">
                          <a:effectLst/>
                          <a:latin typeface="楷体" panose="02010609060101010101" pitchFamily="49" charset="-122"/>
                          <a:ea typeface="楷体" panose="02010609060101010101" pitchFamily="49" charset="-122"/>
                        </a:rPr>
                        <a:t>份，</a:t>
                      </a: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等分为</a:t>
                      </a: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latin typeface="楷体" panose="02010609060101010101" pitchFamily="49" charset="-122"/>
                          <a:ea typeface="楷体" panose="02010609060101010101" pitchFamily="49" charset="-122"/>
                        </a:rPr>
                        <a:t>均分</a:t>
                      </a:r>
                      <a:r>
                        <a:rPr lang="en-US" sz="2000" kern="100">
                          <a:effectLst/>
                          <a:latin typeface="楷体" panose="02010609060101010101" pitchFamily="49" charset="-122"/>
                          <a:ea typeface="楷体" panose="02010609060101010101" pitchFamily="49" charset="-122"/>
                        </a:rPr>
                        <a:t>180</a:t>
                      </a:r>
                      <a:r>
                        <a:rPr lang="zh-CN" sz="2000" kern="100">
                          <a:effectLst/>
                          <a:latin typeface="楷体" panose="02010609060101010101" pitchFamily="49" charset="-122"/>
                          <a:ea typeface="楷体" panose="02010609060101010101" pitchFamily="49" charset="-122"/>
                        </a:rPr>
                        <a:t>份，</a:t>
                      </a: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等分为</a:t>
                      </a:r>
                      <a:r>
                        <a:rPr lang="en-US" sz="2000" kern="100">
                          <a:effectLst/>
                          <a:latin typeface="楷体" panose="02010609060101010101" pitchFamily="49" charset="-122"/>
                          <a:ea typeface="楷体" panose="02010609060101010101" pitchFamily="49" charset="-122"/>
                        </a:rPr>
                        <a:t>1</a:t>
                      </a:r>
                      <a:r>
                        <a:rPr lang="zh-CN" sz="2000" kern="100">
                          <a:effectLst/>
                          <a:latin typeface="楷体" panose="02010609060101010101" pitchFamily="49" charset="-122"/>
                          <a:ea typeface="楷体" panose="02010609060101010101" pitchFamily="49" charset="-122"/>
                        </a:rPr>
                        <a:t>℉</a:t>
                      </a:r>
                      <a:endParaRPr lang="zh-CN" sz="1600" kern="10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230007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p>
        </p:txBody>
      </p:sp>
      <p:sp>
        <p:nvSpPr>
          <p:cNvPr id="3" name="内容占位符 2"/>
          <p:cNvSpPr>
            <a:spLocks noGrp="1"/>
          </p:cNvSpPr>
          <p:nvPr>
            <p:ph sz="quarter" idx="13"/>
          </p:nvPr>
        </p:nvSpPr>
        <p:spPr/>
        <p:txBody>
          <a:bodyPr>
            <a:normAutofit fontScale="92500" lnSpcReduction="20000"/>
          </a:bodyPr>
          <a:lstStyle/>
          <a:p>
            <a:r>
              <a:rPr lang="zh-CN" altLang="en-US" smtClean="0"/>
              <a:t>温度与温标</a:t>
            </a:r>
            <a:endParaRPr lang="en-US" altLang="zh-CN" smtClean="0"/>
          </a:p>
          <a:p>
            <a:pPr lvl="1"/>
            <a:r>
              <a:rPr lang="zh-CN" altLang="en-US" smtClean="0"/>
              <a:t>温度是什么</a:t>
            </a:r>
            <a:endParaRPr lang="en-US" altLang="zh-CN" smtClean="0"/>
          </a:p>
          <a:p>
            <a:pPr lvl="1"/>
            <a:r>
              <a:rPr lang="zh-CN" altLang="en-US" smtClean="0"/>
              <a:t>温标是什么</a:t>
            </a:r>
            <a:endParaRPr lang="en-US" altLang="zh-CN" smtClean="0"/>
          </a:p>
          <a:p>
            <a:pPr lvl="1"/>
            <a:r>
              <a:rPr lang="zh-CN" altLang="en-US" smtClean="0"/>
              <a:t>热力学温标与绝对零度</a:t>
            </a:r>
            <a:endParaRPr lang="en-US" altLang="zh-CN" smtClean="0"/>
          </a:p>
          <a:p>
            <a:r>
              <a:rPr lang="zh-CN" altLang="en-US"/>
              <a:t>热物理</a:t>
            </a:r>
            <a:r>
              <a:rPr lang="zh-CN" altLang="en-US" smtClean="0"/>
              <a:t>现象</a:t>
            </a:r>
            <a:endParaRPr lang="en-US" altLang="zh-CN" smtClean="0"/>
          </a:p>
          <a:p>
            <a:r>
              <a:rPr lang="zh-CN" altLang="en-US" smtClean="0"/>
              <a:t>热力学基本定律</a:t>
            </a:r>
            <a:endParaRPr lang="en-US" altLang="zh-CN" smtClean="0"/>
          </a:p>
          <a:p>
            <a:pPr lvl="1"/>
            <a:r>
              <a:rPr lang="zh-CN" altLang="en-US" smtClean="0"/>
              <a:t>热力学第</a:t>
            </a:r>
            <a:r>
              <a:rPr lang="en-US" altLang="zh-CN" smtClean="0"/>
              <a:t>0</a:t>
            </a:r>
            <a:r>
              <a:rPr lang="zh-CN" altLang="en-US" smtClean="0"/>
              <a:t>定律</a:t>
            </a:r>
            <a:endParaRPr lang="en-US" altLang="zh-CN" smtClean="0"/>
          </a:p>
          <a:p>
            <a:pPr lvl="1"/>
            <a:r>
              <a:rPr lang="zh-CN" altLang="en-US" smtClean="0"/>
              <a:t>热力学第</a:t>
            </a:r>
            <a:r>
              <a:rPr lang="en-US" altLang="zh-CN" smtClean="0"/>
              <a:t>1</a:t>
            </a:r>
            <a:r>
              <a:rPr lang="zh-CN" altLang="en-US" smtClean="0"/>
              <a:t>定律</a:t>
            </a:r>
            <a:endParaRPr lang="en-US" altLang="zh-CN" smtClean="0"/>
          </a:p>
          <a:p>
            <a:pPr lvl="1"/>
            <a:r>
              <a:rPr lang="zh-CN" altLang="en-US" smtClean="0"/>
              <a:t>热力学第</a:t>
            </a:r>
            <a:r>
              <a:rPr lang="en-US" altLang="zh-CN" smtClean="0"/>
              <a:t>2</a:t>
            </a:r>
            <a:r>
              <a:rPr lang="zh-CN" altLang="en-US" smtClean="0"/>
              <a:t>定律</a:t>
            </a:r>
            <a:endParaRPr lang="en-US" altLang="zh-CN" smtClean="0"/>
          </a:p>
          <a:p>
            <a:pPr lvl="1"/>
            <a:r>
              <a:rPr lang="zh-CN" altLang="en-US" smtClean="0"/>
              <a:t>热力学第</a:t>
            </a:r>
            <a:r>
              <a:rPr lang="en-US" altLang="zh-CN" smtClean="0"/>
              <a:t>3</a:t>
            </a:r>
            <a:r>
              <a:rPr lang="zh-CN" altLang="en-US" smtClean="0"/>
              <a:t>定律</a:t>
            </a:r>
            <a:endParaRPr lang="en-US" altLang="zh-CN" smtClean="0"/>
          </a:p>
          <a:p>
            <a:r>
              <a:rPr lang="zh-CN" altLang="en-US" smtClean="0"/>
              <a:t>传热的而物理机制</a:t>
            </a:r>
            <a:endParaRPr lang="en-US" altLang="zh-CN" smtClean="0"/>
          </a:p>
          <a:p>
            <a:pPr lvl="1"/>
            <a:r>
              <a:rPr lang="zh-CN" altLang="en-US" smtClean="0"/>
              <a:t>传导</a:t>
            </a:r>
            <a:endParaRPr lang="en-US" altLang="zh-CN" smtClean="0"/>
          </a:p>
          <a:p>
            <a:pPr lvl="1"/>
            <a:r>
              <a:rPr lang="zh-CN" altLang="en-US" smtClean="0"/>
              <a:t>对流</a:t>
            </a:r>
            <a:endParaRPr lang="en-US" altLang="zh-CN" smtClean="0"/>
          </a:p>
          <a:p>
            <a:pPr lvl="1"/>
            <a:r>
              <a:rPr lang="zh-CN" altLang="en-US"/>
              <a:t>辐射</a:t>
            </a:r>
          </a:p>
        </p:txBody>
      </p:sp>
    </p:spTree>
    <p:extLst>
      <p:ext uri="{BB962C8B-B14F-4D97-AF65-F5344CB8AC3E}">
        <p14:creationId xmlns:p14="http://schemas.microsoft.com/office/powerpoint/2010/main" val="2359285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lstStyle/>
          <a:p>
            <a:r>
              <a:rPr lang="zh-CN" altLang="zh-CN" sz="2400"/>
              <a:t>摄氏度与华氏度之间的转换关系。</a:t>
            </a:r>
          </a:p>
          <a:p>
            <a:r>
              <a:rPr lang="zh-CN" altLang="zh-CN" sz="2400"/>
              <a:t>摄氏度</a:t>
            </a:r>
            <a:r>
              <a:rPr lang="en-US" altLang="zh-CN" sz="2400"/>
              <a:t> =(</a:t>
            </a:r>
            <a:r>
              <a:rPr lang="zh-CN" altLang="zh-CN" sz="2400"/>
              <a:t>华氏度</a:t>
            </a:r>
            <a:r>
              <a:rPr lang="en-US" altLang="zh-CN" sz="2400"/>
              <a:t> - 32) ÷ 1.8</a:t>
            </a:r>
            <a:r>
              <a:rPr lang="zh-CN" altLang="zh-CN" sz="2400"/>
              <a:t>；</a:t>
            </a:r>
          </a:p>
          <a:p>
            <a:r>
              <a:rPr lang="zh-CN" altLang="zh-CN" sz="2400"/>
              <a:t>华氏度</a:t>
            </a:r>
            <a:r>
              <a:rPr lang="en-US" altLang="zh-CN" sz="2400"/>
              <a:t>=</a:t>
            </a:r>
            <a:r>
              <a:rPr lang="zh-CN" altLang="zh-CN" sz="2400"/>
              <a:t>（</a:t>
            </a:r>
            <a:r>
              <a:rPr lang="en-US" altLang="zh-CN" sz="2400"/>
              <a:t>9/5×</a:t>
            </a:r>
            <a:r>
              <a:rPr lang="zh-CN" altLang="zh-CN" sz="2400"/>
              <a:t>摄氏度）</a:t>
            </a:r>
            <a:r>
              <a:rPr lang="en-US" altLang="zh-CN" sz="2400"/>
              <a:t>+32</a:t>
            </a:r>
            <a:endParaRPr lang="zh-CN" altLang="zh-CN" sz="2400"/>
          </a:p>
          <a:p>
            <a:endParaRPr lang="en-US" altLang="zh-CN" sz="2400" smtClean="0"/>
          </a:p>
          <a:p>
            <a:r>
              <a:rPr lang="zh-CN" altLang="en-US" sz="2400" smtClean="0"/>
              <a:t>其他温标：</a:t>
            </a:r>
            <a:endParaRPr lang="en-US" altLang="zh-CN" sz="2400" smtClean="0"/>
          </a:p>
          <a:p>
            <a:r>
              <a:rPr lang="zh-CN" altLang="zh-CN" sz="2400"/>
              <a:t>例如列氏温度，又称列氏温标，符号为</a:t>
            </a:r>
            <a:r>
              <a:rPr lang="en-US" altLang="zh-CN" sz="2400"/>
              <a:t>R°</a:t>
            </a:r>
            <a:r>
              <a:rPr lang="zh-CN" altLang="zh-CN" sz="2400"/>
              <a:t>。规定在水（标准大气压下）的冰点与沸点之间划分为</a:t>
            </a:r>
            <a:r>
              <a:rPr lang="en-US" altLang="zh-CN" sz="2400"/>
              <a:t>80</a:t>
            </a:r>
            <a:r>
              <a:rPr lang="zh-CN" altLang="zh-CN" sz="2400"/>
              <a:t>个单位（冰水混合物</a:t>
            </a:r>
            <a:r>
              <a:rPr lang="en-US" altLang="zh-CN" sz="2400"/>
              <a:t>T=0°R </a:t>
            </a:r>
            <a:r>
              <a:rPr lang="zh-CN" altLang="zh-CN" sz="2400"/>
              <a:t>，沸点</a:t>
            </a:r>
            <a:r>
              <a:rPr lang="en-US" altLang="zh-CN" sz="2400"/>
              <a:t>T=80°R</a:t>
            </a:r>
            <a:r>
              <a:rPr lang="zh-CN" altLang="zh-CN" sz="2400"/>
              <a:t>）。根据该定义，可以很轻松给出其与摄氏度之间的换算关系，如下：</a:t>
            </a:r>
          </a:p>
          <a:p>
            <a:r>
              <a:rPr lang="en-US" altLang="zh-CN" sz="2400"/>
              <a:t>1°R = 1.25</a:t>
            </a:r>
            <a:r>
              <a:rPr lang="zh-CN" altLang="zh-CN" sz="2400"/>
              <a:t>℃ ；</a:t>
            </a:r>
            <a:r>
              <a:rPr lang="en-US" altLang="zh-CN" sz="2400"/>
              <a:t>1</a:t>
            </a:r>
            <a:r>
              <a:rPr lang="zh-CN" altLang="zh-CN" sz="2400"/>
              <a:t>℃</a:t>
            </a:r>
            <a:r>
              <a:rPr lang="en-US" altLang="zh-CN" sz="2400"/>
              <a:t> = 0.8°R</a:t>
            </a:r>
            <a:endParaRPr lang="zh-CN" altLang="zh-CN" sz="2400"/>
          </a:p>
          <a:p>
            <a:endParaRPr lang="zh-CN" altLang="en-US"/>
          </a:p>
        </p:txBody>
      </p:sp>
    </p:spTree>
    <p:extLst>
      <p:ext uri="{BB962C8B-B14F-4D97-AF65-F5344CB8AC3E}">
        <p14:creationId xmlns:p14="http://schemas.microsoft.com/office/powerpoint/2010/main" val="237064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热力学温标与绝对零度</a:t>
            </a:r>
            <a:endParaRPr lang="zh-CN" altLang="en-US"/>
          </a:p>
        </p:txBody>
      </p:sp>
      <p:sp>
        <p:nvSpPr>
          <p:cNvPr id="3" name="内容占位符 2"/>
          <p:cNvSpPr>
            <a:spLocks noGrp="1"/>
          </p:cNvSpPr>
          <p:nvPr>
            <p:ph sz="quarter" idx="13"/>
          </p:nvPr>
        </p:nvSpPr>
        <p:spPr/>
        <p:txBody>
          <a:bodyPr>
            <a:noAutofit/>
          </a:bodyPr>
          <a:lstStyle/>
          <a:p>
            <a:r>
              <a:rPr lang="zh-CN" altLang="zh-CN" sz="2600"/>
              <a:t>热力学温标又称开尔文温标、绝对温标，简称开氏温标，是国际单位制七个基本物理量之一，单位为开尔文，简称开，（符号为</a:t>
            </a:r>
            <a:r>
              <a:rPr lang="en-US" altLang="zh-CN" sz="2600"/>
              <a:t>K</a:t>
            </a:r>
            <a:r>
              <a:rPr lang="zh-CN" altLang="zh-CN" sz="2600"/>
              <a:t>），由开尔文（</a:t>
            </a:r>
            <a:r>
              <a:rPr lang="en-US" altLang="zh-CN" sz="2600"/>
              <a:t>Kelvin</a:t>
            </a:r>
            <a:r>
              <a:rPr lang="zh-CN" altLang="zh-CN" sz="2600"/>
              <a:t>）于</a:t>
            </a:r>
            <a:r>
              <a:rPr lang="en-US" altLang="zh-CN" sz="2600"/>
              <a:t>1848</a:t>
            </a:r>
            <a:r>
              <a:rPr lang="zh-CN" altLang="zh-CN" sz="2600"/>
              <a:t>年在考察高温热源和低温热源间工作的</a:t>
            </a:r>
            <a:r>
              <a:rPr lang="zh-CN" altLang="zh-CN" sz="2600">
                <a:solidFill>
                  <a:srgbClr val="FF0000"/>
                </a:solidFill>
              </a:rPr>
              <a:t>卡诺循环机</a:t>
            </a:r>
            <a:r>
              <a:rPr lang="zh-CN" altLang="zh-CN" sz="2600"/>
              <a:t>和在</a:t>
            </a:r>
            <a:r>
              <a:rPr lang="zh-CN" altLang="zh-CN" sz="2600">
                <a:solidFill>
                  <a:srgbClr val="FF0000"/>
                </a:solidFill>
              </a:rPr>
              <a:t>两热源间介入一个中温温度的热源</a:t>
            </a:r>
            <a:r>
              <a:rPr lang="zh-CN" altLang="zh-CN" sz="2600"/>
              <a:t>，并分别在高温热源和中温热源，以及中温热源和低温热源之间工作的卡诺机之后，导出了</a:t>
            </a:r>
            <a:r>
              <a:rPr lang="zh-CN" altLang="zh-CN" sz="2600">
                <a:solidFill>
                  <a:srgbClr val="FF0000"/>
                </a:solidFill>
              </a:rPr>
              <a:t>完全不依赖测温物质性质的热力学温标</a:t>
            </a:r>
            <a:r>
              <a:rPr lang="zh-CN" altLang="zh-CN" sz="2600"/>
              <a:t>。</a:t>
            </a:r>
            <a:endParaRPr lang="en-US" altLang="zh-CN" sz="2600"/>
          </a:p>
          <a:p>
            <a:r>
              <a:rPr lang="zh-CN" altLang="en-US" sz="2600"/>
              <a:t>早在</a:t>
            </a:r>
            <a:r>
              <a:rPr lang="en-US" altLang="zh-CN" sz="2600"/>
              <a:t>1787</a:t>
            </a:r>
            <a:r>
              <a:rPr lang="zh-CN" altLang="en-US" sz="2600"/>
              <a:t>年法国物理学家查理（</a:t>
            </a:r>
            <a:r>
              <a:rPr lang="en-US" altLang="zh-CN" sz="2600"/>
              <a:t>J.Charles</a:t>
            </a:r>
            <a:r>
              <a:rPr lang="zh-CN" altLang="en-US" sz="2600"/>
              <a:t>）就发现，在压力一定时，温度每升高</a:t>
            </a:r>
            <a:r>
              <a:rPr lang="en-US" altLang="zh-CN" sz="2600"/>
              <a:t>1℃</a:t>
            </a:r>
            <a:r>
              <a:rPr lang="zh-CN" altLang="en-US" sz="2600"/>
              <a:t>，一定量气体的体积的增加值（膨胀率）是一个定值，体积膨胀量与温度呈线性关系。起初的实验得出该定值为气体在</a:t>
            </a:r>
            <a:r>
              <a:rPr lang="en-US" altLang="zh-CN" sz="2600"/>
              <a:t>0℃</a:t>
            </a:r>
            <a:r>
              <a:rPr lang="zh-CN" altLang="en-US" sz="2600"/>
              <a:t>时的体积的</a:t>
            </a:r>
            <a:r>
              <a:rPr lang="en-US" altLang="zh-CN" sz="2600"/>
              <a:t>1/269</a:t>
            </a:r>
            <a:r>
              <a:rPr lang="zh-CN" altLang="en-US" sz="2600"/>
              <a:t>，后来经许多人历经几十年的实验修正，其中特别是</a:t>
            </a:r>
            <a:r>
              <a:rPr lang="en-US" altLang="zh-CN" sz="2600"/>
              <a:t>1802</a:t>
            </a:r>
            <a:r>
              <a:rPr lang="zh-CN" altLang="en-US" sz="2600"/>
              <a:t>年法国人盖</a:t>
            </a:r>
            <a:r>
              <a:rPr lang="en-US" altLang="zh-CN" sz="2600"/>
              <a:t>·</a:t>
            </a:r>
            <a:r>
              <a:rPr lang="zh-CN" altLang="en-US" sz="2600"/>
              <a:t>吕萨克（</a:t>
            </a:r>
            <a:r>
              <a:rPr lang="en-US" altLang="zh-CN" sz="2600"/>
              <a:t>J.L.Gay-Lussac</a:t>
            </a:r>
            <a:r>
              <a:rPr lang="zh-CN" altLang="en-US" sz="2600"/>
              <a:t>）的工作，最后确定该值</a:t>
            </a:r>
            <a:r>
              <a:rPr lang="en-US" altLang="zh-CN" sz="2600"/>
              <a:t>1/273.15</a:t>
            </a:r>
            <a:r>
              <a:rPr lang="zh-CN" altLang="en-US" sz="2600" smtClean="0"/>
              <a:t>。</a:t>
            </a:r>
            <a:endParaRPr lang="zh-CN" altLang="en-US" sz="2600"/>
          </a:p>
        </p:txBody>
      </p:sp>
    </p:spTree>
    <p:extLst>
      <p:ext uri="{BB962C8B-B14F-4D97-AF65-F5344CB8AC3E}">
        <p14:creationId xmlns:p14="http://schemas.microsoft.com/office/powerpoint/2010/main" val="56212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热力学温标与绝对零度</a:t>
            </a:r>
          </a:p>
        </p:txBody>
      </p:sp>
      <p:sp>
        <p:nvSpPr>
          <p:cNvPr id="3" name="内容占位符 2"/>
          <p:cNvSpPr>
            <a:spLocks noGrp="1"/>
          </p:cNvSpPr>
          <p:nvPr>
            <p:ph sz="quarter" idx="13"/>
          </p:nvPr>
        </p:nvSpPr>
        <p:spPr/>
        <p:txBody>
          <a:bodyPr/>
          <a:lstStyle/>
          <a:p>
            <a:r>
              <a:rPr lang="zh-CN" altLang="en-US" sz="2800"/>
              <a:t>将上述气体体积与温度的关系用公式来表示，形式如下：</a:t>
            </a:r>
          </a:p>
          <a:p>
            <a:r>
              <a:rPr lang="en-US" altLang="zh-CN" sz="2800"/>
              <a:t>V=V</a:t>
            </a:r>
            <a:r>
              <a:rPr lang="en-US" altLang="zh-CN" sz="2800" baseline="-25000"/>
              <a:t>0</a:t>
            </a:r>
            <a:r>
              <a:rPr lang="zh-CN" altLang="en-US" sz="2800"/>
              <a:t>（</a:t>
            </a:r>
            <a:r>
              <a:rPr lang="en-US" altLang="zh-CN" sz="2800"/>
              <a:t>1+t/273.15</a:t>
            </a:r>
            <a:r>
              <a:rPr lang="zh-CN" altLang="en-US" sz="2800"/>
              <a:t>）</a:t>
            </a:r>
            <a:r>
              <a:rPr lang="en-US" altLang="zh-CN" sz="2800"/>
              <a:t>=V</a:t>
            </a:r>
            <a:r>
              <a:rPr lang="en-US" altLang="zh-CN" sz="2800" baseline="-25000"/>
              <a:t>0</a:t>
            </a:r>
            <a:r>
              <a:rPr lang="zh-CN" altLang="en-US" sz="2800"/>
              <a:t>（</a:t>
            </a:r>
            <a:r>
              <a:rPr lang="en-US" altLang="zh-CN" sz="2800"/>
              <a:t>t+273.15</a:t>
            </a:r>
            <a:r>
              <a:rPr lang="zh-CN" altLang="en-US" sz="2800"/>
              <a:t>）</a:t>
            </a:r>
            <a:r>
              <a:rPr lang="en-US" altLang="zh-CN" sz="2800"/>
              <a:t>/273.15</a:t>
            </a:r>
          </a:p>
          <a:p>
            <a:r>
              <a:rPr lang="zh-CN" altLang="en-US" sz="2800"/>
              <a:t>是由威廉</a:t>
            </a:r>
            <a:r>
              <a:rPr lang="en-US" altLang="zh-CN" sz="2800"/>
              <a:t>·</a:t>
            </a:r>
            <a:r>
              <a:rPr lang="zh-CN" altLang="en-US" sz="2800"/>
              <a:t>汤姆森，第一代开尔文男爵于</a:t>
            </a:r>
            <a:r>
              <a:rPr lang="en-US" altLang="zh-CN" sz="2800"/>
              <a:t>1848</a:t>
            </a:r>
            <a:r>
              <a:rPr lang="zh-CN" altLang="en-US" sz="2800"/>
              <a:t>年利用热力学第二定律的推论卡诺定理引入的。它是一个纯理论上的温标，因为它与测温物质的属性无关。</a:t>
            </a:r>
            <a:endParaRPr lang="en-US" altLang="zh-CN" sz="2800"/>
          </a:p>
          <a:p>
            <a:endParaRPr lang="zh-CN" altLang="en-US"/>
          </a:p>
        </p:txBody>
      </p:sp>
    </p:spTree>
    <p:extLst>
      <p:ext uri="{BB962C8B-B14F-4D97-AF65-F5344CB8AC3E}">
        <p14:creationId xmlns:p14="http://schemas.microsoft.com/office/powerpoint/2010/main" val="3328565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国际单位制</a:t>
            </a:r>
            <a:endParaRPr lang="zh-CN" altLang="en-US"/>
          </a:p>
        </p:txBody>
      </p:sp>
      <p:sp>
        <p:nvSpPr>
          <p:cNvPr id="3" name="内容占位符 2"/>
          <p:cNvSpPr>
            <a:spLocks noGrp="1"/>
          </p:cNvSpPr>
          <p:nvPr>
            <p:ph sz="quarter" idx="13"/>
          </p:nvPr>
        </p:nvSpPr>
        <p:spPr/>
        <p:txBody>
          <a:bodyPr>
            <a:noAutofit/>
          </a:bodyPr>
          <a:lstStyle/>
          <a:p>
            <a:r>
              <a:rPr lang="zh-CN" altLang="zh-CN" sz="2800"/>
              <a:t>国际单位制：（法语：</a:t>
            </a:r>
            <a:r>
              <a:rPr lang="en-US" altLang="zh-CN" sz="2800"/>
              <a:t>Système International d'Unités </a:t>
            </a:r>
            <a:r>
              <a:rPr lang="zh-CN" altLang="zh-CN" sz="2800"/>
              <a:t>符号：</a:t>
            </a:r>
            <a:r>
              <a:rPr lang="en-US" altLang="zh-CN" sz="2800"/>
              <a:t>SI</a:t>
            </a:r>
            <a:r>
              <a:rPr lang="zh-CN" altLang="zh-CN" sz="2800"/>
              <a:t>），源自公制或米制，旧称</a:t>
            </a:r>
            <a:r>
              <a:rPr lang="en-US" altLang="zh-CN" sz="2800"/>
              <a:t>“</a:t>
            </a:r>
            <a:r>
              <a:rPr lang="zh-CN" altLang="zh-CN" sz="2800"/>
              <a:t>万国公制</a:t>
            </a:r>
            <a:r>
              <a:rPr lang="en-US" altLang="zh-CN" sz="2800"/>
              <a:t>”</a:t>
            </a:r>
            <a:r>
              <a:rPr lang="zh-CN" altLang="zh-CN" sz="2800"/>
              <a:t>，是现时世界上最普遍采用的标准度量衡单位系统，采用十进制进位系统。是</a:t>
            </a:r>
            <a:r>
              <a:rPr lang="en-US" altLang="zh-CN" sz="2800"/>
              <a:t>18</a:t>
            </a:r>
            <a:r>
              <a:rPr lang="zh-CN" altLang="zh-CN" sz="2800"/>
              <a:t>世纪末科学家的努力，最早于法国大革命时期的</a:t>
            </a:r>
            <a:r>
              <a:rPr lang="en-US" altLang="zh-CN" sz="2800"/>
              <a:t>1799</a:t>
            </a:r>
            <a:r>
              <a:rPr lang="zh-CN" altLang="zh-CN" sz="2800"/>
              <a:t>年被法国作为度量衡单位。国际单位制是在公制基础上发展起来的单位制，于</a:t>
            </a:r>
            <a:r>
              <a:rPr lang="en-US" altLang="zh-CN" sz="2800"/>
              <a:t>1960</a:t>
            </a:r>
            <a:r>
              <a:rPr lang="zh-CN" altLang="zh-CN" sz="2800"/>
              <a:t>年第十一届国际计量大会通过，推荐各国采用，其国际简称为</a:t>
            </a:r>
            <a:r>
              <a:rPr lang="en-US" altLang="zh-CN" sz="2800"/>
              <a:t>SI</a:t>
            </a:r>
            <a:r>
              <a:rPr lang="zh-CN" altLang="zh-CN" sz="2800" smtClean="0"/>
              <a:t>。</a:t>
            </a:r>
            <a:endParaRPr lang="en-US" altLang="zh-CN" sz="2800" smtClean="0"/>
          </a:p>
          <a:p>
            <a:r>
              <a:rPr lang="zh-CN" altLang="zh-CN" sz="2800" smtClean="0"/>
              <a:t>在</a:t>
            </a:r>
            <a:r>
              <a:rPr lang="zh-CN" altLang="zh-CN" sz="2800"/>
              <a:t>国际单位制中，将单位分成三类：基本单位、导出单位和辅助单位。</a:t>
            </a:r>
            <a:r>
              <a:rPr lang="en-US" altLang="zh-CN" sz="2800"/>
              <a:t>7</a:t>
            </a:r>
            <a:r>
              <a:rPr lang="zh-CN" altLang="zh-CN" sz="2800"/>
              <a:t>个严格定义的基本单位是：长度（米）、质量（千克）、时间（秒）、电流（安培）、热力学温度（开尔文）、物质的量（摩尔）和发光强度（坎德拉）。</a:t>
            </a:r>
            <a:endParaRPr lang="zh-CN" altLang="en-US" sz="2800"/>
          </a:p>
        </p:txBody>
      </p:sp>
    </p:spTree>
    <p:extLst>
      <p:ext uri="{BB962C8B-B14F-4D97-AF65-F5344CB8AC3E}">
        <p14:creationId xmlns:p14="http://schemas.microsoft.com/office/powerpoint/2010/main" val="500200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水的三相点</a:t>
            </a:r>
            <a:endParaRPr lang="zh-CN" altLang="en-US"/>
          </a:p>
        </p:txBody>
      </p:sp>
      <p:sp>
        <p:nvSpPr>
          <p:cNvPr id="3" name="内容占位符 2"/>
          <p:cNvSpPr>
            <a:spLocks noGrp="1"/>
          </p:cNvSpPr>
          <p:nvPr>
            <p:ph sz="quarter" idx="13"/>
          </p:nvPr>
        </p:nvSpPr>
        <p:spPr/>
        <p:txBody>
          <a:bodyPr/>
          <a:lstStyle/>
          <a:p>
            <a:r>
              <a:rPr lang="zh-CN" altLang="zh-CN" sz="2800"/>
              <a:t>水的三相点：是水的固、液、汽三相平衡共存时的温度，是在一个密封的装有高纯度水</a:t>
            </a:r>
            <a:r>
              <a:rPr lang="en-US" altLang="zh-CN" sz="2800"/>
              <a:t>(</a:t>
            </a:r>
            <a:r>
              <a:rPr lang="zh-CN" altLang="zh-CN" sz="2800"/>
              <a:t>水的同位素成分相当于海水</a:t>
            </a:r>
            <a:r>
              <a:rPr lang="en-US" altLang="zh-CN" sz="2800"/>
              <a:t>)</a:t>
            </a:r>
            <a:r>
              <a:rPr lang="zh-CN" altLang="zh-CN" sz="2800"/>
              <a:t>的玻璃容器</a:t>
            </a:r>
            <a:r>
              <a:rPr lang="en-US" altLang="zh-CN" sz="2800"/>
              <a:t>—— </a:t>
            </a:r>
            <a:r>
              <a:rPr lang="zh-CN" altLang="zh-CN" sz="2800"/>
              <a:t>水三相点瓶内复现的。水三相点瓶的冻制方法有冰盐混合物制冷法、干冰制冷法、液氮制冷法等三种。</a:t>
            </a:r>
          </a:p>
          <a:p>
            <a:r>
              <a:rPr lang="zh-CN" altLang="zh-CN" sz="2800"/>
              <a:t>水的三相点为</a:t>
            </a:r>
            <a:r>
              <a:rPr lang="en-US" altLang="zh-CN" sz="2800"/>
              <a:t>273.16K </a:t>
            </a:r>
            <a:r>
              <a:rPr lang="en-US" altLang="zh-CN" sz="2800" smtClean="0"/>
              <a:t>(</a:t>
            </a:r>
            <a:r>
              <a:rPr lang="en-US" altLang="zh-CN" sz="2800"/>
              <a:t>0.0076</a:t>
            </a:r>
            <a:r>
              <a:rPr lang="zh-CN" altLang="zh-CN" sz="2800" smtClean="0"/>
              <a:t>℃</a:t>
            </a:r>
            <a:r>
              <a:rPr lang="en-US" altLang="zh-CN" sz="2800"/>
              <a:t>)</a:t>
            </a:r>
            <a:r>
              <a:rPr lang="zh-CN" altLang="zh-CN" sz="2800"/>
              <a:t>，</a:t>
            </a:r>
            <a:r>
              <a:rPr lang="zh-CN" altLang="zh-CN" sz="2800" smtClean="0"/>
              <a:t>如图</a:t>
            </a:r>
            <a:r>
              <a:rPr lang="zh-CN" altLang="zh-CN" sz="2800"/>
              <a:t>所示。</a:t>
            </a:r>
          </a:p>
          <a:p>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8529320" y="2984300"/>
            <a:ext cx="3662680" cy="3279775"/>
          </a:xfrm>
          <a:prstGeom prst="rect">
            <a:avLst/>
          </a:prstGeom>
        </p:spPr>
      </p:pic>
    </p:spTree>
    <p:extLst>
      <p:ext uri="{BB962C8B-B14F-4D97-AF65-F5344CB8AC3E}">
        <p14:creationId xmlns:p14="http://schemas.microsoft.com/office/powerpoint/2010/main" val="1292627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绝对零度</a:t>
            </a:r>
            <a:endParaRPr lang="zh-CN" altLang="en-US"/>
          </a:p>
        </p:txBody>
      </p:sp>
      <p:sp>
        <p:nvSpPr>
          <p:cNvPr id="3" name="内容占位符 2"/>
          <p:cNvSpPr>
            <a:spLocks noGrp="1"/>
          </p:cNvSpPr>
          <p:nvPr>
            <p:ph sz="quarter" idx="13"/>
          </p:nvPr>
        </p:nvSpPr>
        <p:spPr/>
        <p:txBody>
          <a:bodyPr>
            <a:noAutofit/>
          </a:bodyPr>
          <a:lstStyle/>
          <a:p>
            <a:r>
              <a:rPr lang="zh-CN" altLang="zh-CN" sz="2400"/>
              <a:t>根据热力学温标的定义，</a:t>
            </a:r>
            <a:r>
              <a:rPr lang="en-US" altLang="zh-CN" sz="2400"/>
              <a:t>0K</a:t>
            </a:r>
            <a:r>
              <a:rPr lang="zh-CN" altLang="zh-CN" sz="2400"/>
              <a:t>即为绝对零度，是一个理论上的温度下极限值。根据麦克斯韦</a:t>
            </a:r>
            <a:r>
              <a:rPr lang="en-US" altLang="zh-CN" sz="2400"/>
              <a:t>-</a:t>
            </a:r>
            <a:r>
              <a:rPr lang="zh-CN" altLang="zh-CN" sz="2400"/>
              <a:t>玻尔兹曼分布，粒子动能越高，物质温度就越高。理论上，若粒子动能低到量子力学的最低点时，物质即达到绝对零度，不能再低。在绝对零度下，所有分子、原子和电子的热运动将停止，显然，绝对零度在当前科学认知的范围内只是一个理论值，能够无限接近，却无法到达</a:t>
            </a:r>
            <a:r>
              <a:rPr lang="zh-CN" altLang="zh-CN" sz="2400" smtClean="0"/>
              <a:t>。</a:t>
            </a:r>
            <a:endParaRPr lang="en-US" altLang="zh-CN" sz="2400" smtClean="0"/>
          </a:p>
          <a:p>
            <a:r>
              <a:rPr lang="zh-CN" altLang="zh-CN" sz="2400" smtClean="0"/>
              <a:t>据</a:t>
            </a:r>
            <a:r>
              <a:rPr lang="zh-CN" altLang="zh-CN" sz="2400"/>
              <a:t>报道，目前英国帝国理工学院的科学家创造出了迄今为止宇宙中最冷的分子，这种物质的温度仅高于绝对零度</a:t>
            </a:r>
            <a:r>
              <a:rPr lang="en-US" altLang="zh-CN" sz="2400">
                <a:solidFill>
                  <a:srgbClr val="FF0000"/>
                </a:solidFill>
              </a:rPr>
              <a:t>5000</a:t>
            </a:r>
            <a:r>
              <a:rPr lang="zh-CN" altLang="zh-CN" sz="2400">
                <a:solidFill>
                  <a:srgbClr val="FF0000"/>
                </a:solidFill>
              </a:rPr>
              <a:t>万分之几开尔文</a:t>
            </a:r>
            <a:r>
              <a:rPr lang="zh-CN" altLang="zh-CN" sz="2400"/>
              <a:t>。此外，也有论文报道，科研人员使用激光阻止、降低原子运动，从而达到了及其接近绝对零度的温度</a:t>
            </a:r>
            <a:r>
              <a:rPr lang="zh-CN" altLang="zh-CN" sz="2400" smtClean="0"/>
              <a:t>。</a:t>
            </a:r>
            <a:endParaRPr lang="en-US" altLang="zh-CN" sz="2400" smtClean="0"/>
          </a:p>
          <a:p>
            <a:r>
              <a:rPr lang="en-US" altLang="zh-CN" sz="2400" smtClean="0"/>
              <a:t>1702</a:t>
            </a:r>
            <a:r>
              <a:rPr lang="zh-CN" altLang="zh-CN" sz="2400"/>
              <a:t>年，法国物理学家阿蒙顿已经提到了</a:t>
            </a:r>
            <a:r>
              <a:rPr lang="en-US" altLang="zh-CN" sz="2400"/>
              <a:t>“</a:t>
            </a:r>
            <a:r>
              <a:rPr lang="zh-CN" altLang="zh-CN" sz="2400"/>
              <a:t>绝对零度</a:t>
            </a:r>
            <a:r>
              <a:rPr lang="en-US" altLang="zh-CN" sz="2400"/>
              <a:t>”</a:t>
            </a:r>
            <a:r>
              <a:rPr lang="zh-CN" altLang="zh-CN" sz="2400"/>
              <a:t>的概念</a:t>
            </a:r>
            <a:r>
              <a:rPr lang="zh-CN" altLang="zh-CN" sz="2400" smtClean="0"/>
              <a:t>。</a:t>
            </a:r>
            <a:r>
              <a:rPr lang="zh-CN" altLang="zh-CN" sz="2400"/>
              <a:t>根据他的计算，这个温度即后来提出的摄氏温标约为</a:t>
            </a:r>
            <a:r>
              <a:rPr lang="en-US" altLang="zh-CN" sz="2400"/>
              <a:t>-239°C</a:t>
            </a:r>
            <a:r>
              <a:rPr lang="zh-CN" altLang="zh-CN" sz="2400"/>
              <a:t>，后来，兰伯特更精确地重复了阿蒙顿实验，计算出这个温度为</a:t>
            </a:r>
            <a:r>
              <a:rPr lang="en-US" altLang="zh-CN" sz="2400"/>
              <a:t>-270.3°C</a:t>
            </a:r>
            <a:r>
              <a:rPr lang="zh-CN" altLang="zh-CN" sz="2400"/>
              <a:t>。</a:t>
            </a:r>
            <a:endParaRPr lang="zh-CN" altLang="en-US" sz="2400"/>
          </a:p>
        </p:txBody>
      </p:sp>
    </p:spTree>
    <p:extLst>
      <p:ext uri="{BB962C8B-B14F-4D97-AF65-F5344CB8AC3E}">
        <p14:creationId xmlns:p14="http://schemas.microsoft.com/office/powerpoint/2010/main" val="400454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热物理现象</a:t>
            </a:r>
          </a:p>
        </p:txBody>
      </p:sp>
      <p:sp>
        <p:nvSpPr>
          <p:cNvPr id="3" name="内容占位符 2"/>
          <p:cNvSpPr>
            <a:spLocks noGrp="1"/>
          </p:cNvSpPr>
          <p:nvPr>
            <p:ph sz="quarter" idx="13"/>
          </p:nvPr>
        </p:nvSpPr>
        <p:spPr>
          <a:xfrm>
            <a:off x="913773" y="1300292"/>
            <a:ext cx="10818151" cy="1049716"/>
          </a:xfrm>
        </p:spPr>
        <p:txBody>
          <a:bodyPr>
            <a:noAutofit/>
          </a:bodyPr>
          <a:lstStyle/>
          <a:p>
            <a:r>
              <a:rPr lang="zh-CN" altLang="zh-CN" sz="2800"/>
              <a:t>一切与温度相关的物理现象被称为热物理现象。既然与温度相关，那么一定会涉及到能量的转移与转换，一定会涉及到温度、压力与速度之间的耦合关系。</a:t>
            </a:r>
            <a:endParaRPr lang="zh-CN" altLang="en-US" sz="2800"/>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7060565" y="2458085"/>
            <a:ext cx="3100070" cy="413639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1318260" y="2973451"/>
            <a:ext cx="4343400" cy="2904490"/>
          </a:xfrm>
          <a:prstGeom prst="rect">
            <a:avLst/>
          </a:prstGeom>
        </p:spPr>
      </p:pic>
    </p:spTree>
    <p:extLst>
      <p:ext uri="{BB962C8B-B14F-4D97-AF65-F5344CB8AC3E}">
        <p14:creationId xmlns:p14="http://schemas.microsoft.com/office/powerpoint/2010/main" val="1666694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热力学基本定律</a:t>
            </a:r>
            <a:r>
              <a:rPr lang="en-US" altLang="zh-CN" smtClean="0"/>
              <a:t>-</a:t>
            </a:r>
            <a:r>
              <a:rPr lang="zh-CN" altLang="en-US" smtClean="0"/>
              <a:t>第零定律</a:t>
            </a:r>
            <a:endParaRPr lang="zh-CN" altLang="en-US"/>
          </a:p>
        </p:txBody>
      </p:sp>
      <p:sp>
        <p:nvSpPr>
          <p:cNvPr id="3" name="内容占位符 2"/>
          <p:cNvSpPr>
            <a:spLocks noGrp="1"/>
          </p:cNvSpPr>
          <p:nvPr>
            <p:ph sz="quarter" idx="13"/>
          </p:nvPr>
        </p:nvSpPr>
        <p:spPr/>
        <p:txBody>
          <a:bodyPr/>
          <a:lstStyle/>
          <a:p>
            <a:r>
              <a:rPr lang="zh-CN" altLang="zh-CN"/>
              <a:t>取三个热力系</a:t>
            </a:r>
            <a:r>
              <a:rPr lang="en-US" altLang="zh-CN"/>
              <a:t>A</a:t>
            </a:r>
            <a:r>
              <a:rPr lang="zh-CN" altLang="zh-CN"/>
              <a:t>，</a:t>
            </a:r>
            <a:r>
              <a:rPr lang="en-US" altLang="zh-CN"/>
              <a:t>B</a:t>
            </a:r>
            <a:r>
              <a:rPr lang="zh-CN" altLang="zh-CN"/>
              <a:t>，</a:t>
            </a:r>
            <a:r>
              <a:rPr lang="en-US" altLang="zh-CN"/>
              <a:t>C</a:t>
            </a:r>
            <a:r>
              <a:rPr lang="zh-CN" altLang="zh-CN"/>
              <a:t>，把</a:t>
            </a:r>
            <a:r>
              <a:rPr lang="en-US" altLang="zh-CN"/>
              <a:t>A</a:t>
            </a:r>
            <a:r>
              <a:rPr lang="zh-CN" altLang="zh-CN"/>
              <a:t>和</a:t>
            </a:r>
            <a:r>
              <a:rPr lang="en-US" altLang="zh-CN"/>
              <a:t>B</a:t>
            </a:r>
            <a:r>
              <a:rPr lang="zh-CN" altLang="zh-CN"/>
              <a:t>隔开，但它们同时与</a:t>
            </a:r>
            <a:r>
              <a:rPr lang="en-US" altLang="zh-CN"/>
              <a:t>C</a:t>
            </a:r>
            <a:r>
              <a:rPr lang="zh-CN" altLang="zh-CN"/>
              <a:t>热接触，一定时间后，</a:t>
            </a:r>
            <a:r>
              <a:rPr lang="en-US" altLang="zh-CN"/>
              <a:t>C</a:t>
            </a:r>
            <a:r>
              <a:rPr lang="zh-CN" altLang="zh-CN"/>
              <a:t>与</a:t>
            </a:r>
            <a:r>
              <a:rPr lang="en-US" altLang="zh-CN"/>
              <a:t>A</a:t>
            </a:r>
            <a:r>
              <a:rPr lang="zh-CN" altLang="zh-CN"/>
              <a:t>，</a:t>
            </a:r>
            <a:r>
              <a:rPr lang="en-US" altLang="zh-CN"/>
              <a:t>C</a:t>
            </a:r>
            <a:r>
              <a:rPr lang="zh-CN" altLang="zh-CN"/>
              <a:t>与</a:t>
            </a:r>
            <a:r>
              <a:rPr lang="en-US" altLang="zh-CN"/>
              <a:t>B</a:t>
            </a:r>
            <a:r>
              <a:rPr lang="zh-CN" altLang="zh-CN"/>
              <a:t>都达到热平衡。此时将</a:t>
            </a:r>
            <a:r>
              <a:rPr lang="en-US" altLang="zh-CN"/>
              <a:t>A</a:t>
            </a:r>
            <a:r>
              <a:rPr lang="zh-CN" altLang="zh-CN"/>
              <a:t>和</a:t>
            </a:r>
            <a:r>
              <a:rPr lang="en-US" altLang="zh-CN"/>
              <a:t>B</a:t>
            </a:r>
            <a:r>
              <a:rPr lang="zh-CN" altLang="zh-CN"/>
              <a:t>相接触，会发现它们也处于热平衡。从这个基本实验现象可以得出热力学第零定律：若两个热力系分别与第三个热力系热平衡，那么这两个热力系统也处于热平衡</a:t>
            </a:r>
            <a:r>
              <a:rPr lang="zh-CN" altLang="zh-CN" smtClean="0"/>
              <a:t>。</a:t>
            </a:r>
            <a:endParaRPr lang="en-US" altLang="zh-CN" smtClean="0"/>
          </a:p>
          <a:p>
            <a:r>
              <a:rPr lang="zh-CN" altLang="en-US" smtClean="0"/>
              <a:t>特点</a:t>
            </a:r>
            <a:endParaRPr lang="en-US" altLang="zh-CN" smtClean="0"/>
          </a:p>
          <a:p>
            <a:pPr lvl="1"/>
            <a:r>
              <a:rPr lang="zh-CN" altLang="en-US" smtClean="0"/>
              <a:t>无法从理论上证明</a:t>
            </a:r>
            <a:endParaRPr lang="en-US" altLang="zh-CN" smtClean="0"/>
          </a:p>
          <a:p>
            <a:pPr lvl="1"/>
            <a:r>
              <a:rPr lang="zh-CN" altLang="en-US" smtClean="0"/>
              <a:t>衡量温度的理论依据</a:t>
            </a:r>
            <a:endParaRPr lang="en-US" altLang="zh-CN" smtClean="0"/>
          </a:p>
          <a:p>
            <a:pPr lvl="1"/>
            <a:r>
              <a:rPr lang="zh-CN" altLang="en-US"/>
              <a:t>第零定律比起其他任何定律更为基本，但直到二十世纪三十年代前一直都未有察觉到有需要把这种现象以定律的形式表达。第零定律是由英国物理学家拉尔夫</a:t>
            </a:r>
            <a:r>
              <a:rPr lang="en-US" altLang="zh-CN"/>
              <a:t>·</a:t>
            </a:r>
            <a:r>
              <a:rPr lang="zh-CN" altLang="en-US"/>
              <a:t>福勒于</a:t>
            </a:r>
            <a:r>
              <a:rPr lang="en-US" altLang="zh-CN"/>
              <a:t>1939</a:t>
            </a:r>
            <a:r>
              <a:rPr lang="zh-CN" altLang="en-US"/>
              <a:t>年正式提出，比热力学第一定律和热力学第二定律晚了</a:t>
            </a:r>
            <a:r>
              <a:rPr lang="en-US" altLang="zh-CN"/>
              <a:t>80</a:t>
            </a:r>
            <a:r>
              <a:rPr lang="zh-CN" altLang="en-US"/>
              <a:t>余年，但是第零定律是后面几个定律的基础，所以叫做热力学第零定律。</a:t>
            </a:r>
          </a:p>
        </p:txBody>
      </p:sp>
    </p:spTree>
    <p:extLst>
      <p:ext uri="{BB962C8B-B14F-4D97-AF65-F5344CB8AC3E}">
        <p14:creationId xmlns:p14="http://schemas.microsoft.com/office/powerpoint/2010/main" val="3878394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第零定律</a:t>
            </a:r>
          </a:p>
        </p:txBody>
      </p:sp>
      <p:sp>
        <p:nvSpPr>
          <p:cNvPr id="3" name="内容占位符 2"/>
          <p:cNvSpPr>
            <a:spLocks noGrp="1"/>
          </p:cNvSpPr>
          <p:nvPr>
            <p:ph sz="quarter" idx="13"/>
          </p:nvPr>
        </p:nvSpPr>
        <p:spPr/>
        <p:txBody>
          <a:bodyPr/>
          <a:lstStyle/>
          <a:p>
            <a:r>
              <a:rPr lang="zh-CN" altLang="en-US"/>
              <a:t>一个热平衡系统的宏观物理性质（压强、温度、体积等）都不会随时间而改变。一杯放在餐桌上的热咖啡，由于咖啡正在冷却，所以这杯咖啡与外界环境并非处于平衡状态。当咖啡不再降温时，它的温度就相当于室温，并且与外界环境处于平衡状态。</a:t>
            </a:r>
            <a:r>
              <a:rPr lang="en-US" altLang="zh-CN" baseline="30000"/>
              <a:t>[1]</a:t>
            </a:r>
            <a:r>
              <a:rPr lang="zh-CN" altLang="en-US"/>
              <a:t> </a:t>
            </a:r>
          </a:p>
          <a:p>
            <a:r>
              <a:rPr lang="zh-CN" altLang="en-US"/>
              <a:t>两个互相处于平衡状态的系统会满足以下条件：</a:t>
            </a:r>
          </a:p>
          <a:p>
            <a:r>
              <a:rPr lang="zh-CN" altLang="en-US"/>
              <a:t>两者各自处于平衡状态；</a:t>
            </a:r>
          </a:p>
          <a:p>
            <a:r>
              <a:rPr lang="zh-CN" altLang="en-US"/>
              <a:t>两者在可以交换热量的情况下，仍然保持平衡状态。进而推广之，如果能够肯定两个系统在可以交换热量的情况下物理性质也不会发生变化时，即使不容许两个系统交换热量，也可以肯定互为平衡状态。</a:t>
            </a:r>
          </a:p>
          <a:p>
            <a:r>
              <a:rPr lang="zh-CN" altLang="en-US"/>
              <a:t>因此，热平衡是热力学系统之间的一种关系。数学上，第零定律表示这是一种</a:t>
            </a:r>
            <a:r>
              <a:rPr lang="zh-CN" altLang="en-US">
                <a:hlinkClick r:id="rId2"/>
              </a:rPr>
              <a:t>等价关系</a:t>
            </a:r>
            <a:r>
              <a:rPr lang="zh-CN" altLang="en-US"/>
              <a:t>。</a:t>
            </a:r>
          </a:p>
          <a:p>
            <a:endParaRPr lang="zh-CN" altLang="en-US"/>
          </a:p>
        </p:txBody>
      </p:sp>
      <p:pic>
        <p:nvPicPr>
          <p:cNvPr id="4" name="Picture 2" descr="https://gss3.bdstatic.com/-Po3dSag_xI4khGkpoWK1HF6hhy/baike/crop%3D0%2C96%2C1080%2C713%3Bc0%3Dbaike150%2C5%2C5%2C150%2C50/sign=4c1fd3674c2309f7f320f7524f3e20ca/b64543a98226cffc1d427941b3014a90f703ea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439" y="1300291"/>
            <a:ext cx="7851499" cy="518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5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理想</a:t>
            </a:r>
            <a:r>
              <a:rPr lang="zh-CN" altLang="en-US" smtClean="0"/>
              <a:t>气体状态方程</a:t>
            </a:r>
            <a:endParaRPr lang="zh-CN" altLang="en-US"/>
          </a:p>
        </p:txBody>
      </p:sp>
      <p:sp>
        <p:nvSpPr>
          <p:cNvPr id="3" name="内容占位符 2"/>
          <p:cNvSpPr>
            <a:spLocks noGrp="1"/>
          </p:cNvSpPr>
          <p:nvPr>
            <p:ph sz="quarter" idx="13"/>
          </p:nvPr>
        </p:nvSpPr>
        <p:spPr/>
        <p:txBody>
          <a:bodyPr>
            <a:normAutofit/>
          </a:bodyPr>
          <a:lstStyle/>
          <a:p>
            <a:r>
              <a:rPr lang="zh-CN" altLang="en-US"/>
              <a:t>理想气体状态方程，又称理想气体定律、普适气体定律，是描述</a:t>
            </a:r>
            <a:r>
              <a:rPr lang="zh-CN" altLang="en-US" b="1">
                <a:solidFill>
                  <a:srgbClr val="FF0000"/>
                </a:solidFill>
              </a:rPr>
              <a:t>理想气体</a:t>
            </a:r>
            <a:r>
              <a:rPr lang="zh-CN" altLang="en-US"/>
              <a:t>在处于</a:t>
            </a:r>
            <a:r>
              <a:rPr lang="zh-CN" altLang="en-US" b="1">
                <a:solidFill>
                  <a:srgbClr val="FF0000"/>
                </a:solidFill>
              </a:rPr>
              <a:t>平衡态</a:t>
            </a:r>
            <a:r>
              <a:rPr lang="zh-CN" altLang="en-US"/>
              <a:t>时，压强、体积、物质的量、温度间关系的状态方程。它建立在玻义耳</a:t>
            </a:r>
            <a:r>
              <a:rPr lang="en-US" altLang="zh-CN"/>
              <a:t>-</a:t>
            </a:r>
            <a:r>
              <a:rPr lang="zh-CN" altLang="en-US"/>
              <a:t>马略特定律、查理定律、盖</a:t>
            </a:r>
            <a:r>
              <a:rPr lang="en-US" altLang="zh-CN"/>
              <a:t>-</a:t>
            </a:r>
            <a:r>
              <a:rPr lang="zh-CN" altLang="en-US"/>
              <a:t>吕萨克定律等经验定律上</a:t>
            </a:r>
            <a:r>
              <a:rPr lang="zh-CN" altLang="en-US" smtClean="0"/>
              <a:t>。</a:t>
            </a:r>
            <a:endParaRPr lang="en-US" altLang="zh-CN" smtClean="0"/>
          </a:p>
          <a:p>
            <a:r>
              <a:rPr lang="zh-CN" altLang="en-US" b="1"/>
              <a:t>玻意耳</a:t>
            </a:r>
            <a:r>
              <a:rPr lang="en-US" altLang="zh-CN" b="1"/>
              <a:t>-</a:t>
            </a:r>
            <a:r>
              <a:rPr lang="zh-CN" altLang="en-US" b="1"/>
              <a:t>马略特定律</a:t>
            </a:r>
            <a:endParaRPr lang="zh-CN" altLang="en-US"/>
          </a:p>
          <a:p>
            <a:r>
              <a:rPr lang="en-US" altLang="zh-CN" smtClean="0"/>
              <a:t>1662</a:t>
            </a:r>
            <a:r>
              <a:rPr lang="zh-CN" altLang="en-US"/>
              <a:t>年，英国化学家波义耳使用类似右图的</a:t>
            </a:r>
            <a:r>
              <a:rPr lang="en-US" altLang="zh-CN"/>
              <a:t>U</a:t>
            </a:r>
            <a:r>
              <a:rPr lang="zh-CN" altLang="en-US"/>
              <a:t>型玻璃管进行实验：用水银压缩被密封于玻璃管内的空气。加入水银量的不同会使其中空气所受的压力也不同。波义耳经过观察管内空气的体积随水银柱高度不同而发生的变化，记录了如下一组数据（一定量空气在室温、大气压为</a:t>
            </a:r>
            <a:r>
              <a:rPr lang="en-US" altLang="zh-CN"/>
              <a:t>29.1 inHg</a:t>
            </a:r>
            <a:r>
              <a:rPr lang="zh-CN" altLang="en-US"/>
              <a:t>下）：</a:t>
            </a:r>
          </a:p>
          <a:p>
            <a:endParaRPr lang="en-US" altLang="zh-CN" smtClean="0"/>
          </a:p>
          <a:p>
            <a:endParaRPr lang="en-US" altLang="zh-CN"/>
          </a:p>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820156531"/>
              </p:ext>
            </p:extLst>
          </p:nvPr>
        </p:nvGraphicFramePr>
        <p:xfrm>
          <a:off x="1141248" y="4858453"/>
          <a:ext cx="10363199" cy="609600"/>
        </p:xfrm>
        <a:graphic>
          <a:graphicData uri="http://schemas.openxmlformats.org/drawingml/2006/table">
            <a:tbl>
              <a:tblPr/>
              <a:tblGrid>
                <a:gridCol w="1480457"/>
                <a:gridCol w="1480457"/>
                <a:gridCol w="1480457"/>
                <a:gridCol w="1480457"/>
                <a:gridCol w="1480457"/>
                <a:gridCol w="1480457"/>
                <a:gridCol w="1480457"/>
              </a:tblGrid>
              <a:tr h="301809">
                <a:tc>
                  <a:txBody>
                    <a:bodyPr/>
                    <a:lstStyle/>
                    <a:p>
                      <a:pPr algn="l"/>
                      <a:r>
                        <a:rPr lang="en-US" b="1" i="1">
                          <a:solidFill>
                            <a:srgbClr val="333333"/>
                          </a:solidFill>
                          <a:effectLst/>
                        </a:rPr>
                        <a:t>l</a:t>
                      </a:r>
                      <a:r>
                        <a:rPr lang="en-US" b="1">
                          <a:solidFill>
                            <a:srgbClr val="333333"/>
                          </a:solidFill>
                          <a:effectLst/>
                        </a:rPr>
                        <a:t>(</a:t>
                      </a:r>
                      <a:r>
                        <a:rPr lang="zh-CN" altLang="en-US" b="1">
                          <a:solidFill>
                            <a:srgbClr val="333333"/>
                          </a:solidFill>
                          <a:effectLst/>
                        </a:rPr>
                        <a:t>刻度读数</a:t>
                      </a:r>
                      <a:r>
                        <a:rPr lang="en-US" altLang="zh-CN" b="1">
                          <a:solidFill>
                            <a:srgbClr val="333333"/>
                          </a:solidFill>
                          <a:effectLst/>
                        </a:rPr>
                        <a: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r>
                        <a:rPr lang="en-US" altLang="zh-CN">
                          <a:solidFill>
                            <a:srgbClr val="333333"/>
                          </a:solidFill>
                          <a:effectLst/>
                        </a:rPr>
                        <a:t>40</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38</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36</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34</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32</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30</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r>
              <a:tr h="301809">
                <a:tc>
                  <a:txBody>
                    <a:bodyPr/>
                    <a:lstStyle/>
                    <a:p>
                      <a:pPr algn="l"/>
                      <a:r>
                        <a:rPr lang="el-GR" b="1">
                          <a:solidFill>
                            <a:srgbClr val="333333"/>
                          </a:solidFill>
                          <a:effectLst/>
                        </a:rPr>
                        <a:t>Δ</a:t>
                      </a:r>
                      <a:r>
                        <a:rPr lang="en-US" b="1" i="1">
                          <a:solidFill>
                            <a:srgbClr val="333333"/>
                          </a:solidFill>
                          <a:effectLst/>
                        </a:rPr>
                        <a:t>h</a:t>
                      </a:r>
                      <a:r>
                        <a:rPr lang="en-US" b="1">
                          <a:solidFill>
                            <a:srgbClr val="333333"/>
                          </a:solidFill>
                          <a:effectLst/>
                        </a:rPr>
                        <a:t>/(in Hg)</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r>
                        <a:rPr lang="en-US" altLang="zh-CN">
                          <a:solidFill>
                            <a:srgbClr val="333333"/>
                          </a:solidFill>
                          <a:effectLst/>
                        </a:rPr>
                        <a:t>6.2</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7.9</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10.2</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12.5</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15.1</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c>
                  <a:txBody>
                    <a:bodyPr/>
                    <a:lstStyle/>
                    <a:p>
                      <a:r>
                        <a:rPr lang="en-US" altLang="zh-CN">
                          <a:solidFill>
                            <a:srgbClr val="333333"/>
                          </a:solidFill>
                          <a:effectLst/>
                        </a:rPr>
                        <a:t>18.0</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tcPr>
                </a:tc>
              </a:tr>
            </a:tbl>
          </a:graphicData>
        </a:graphic>
      </p:graphicFrame>
      <p:sp>
        <p:nvSpPr>
          <p:cNvPr id="6" name="Rectangle 3"/>
          <p:cNvSpPr>
            <a:spLocks noChangeArrowheads="1"/>
          </p:cNvSpPr>
          <p:nvPr/>
        </p:nvSpPr>
        <p:spPr bwMode="auto">
          <a:xfrm>
            <a:off x="1141248" y="445834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cap="all">
                <a:latin typeface="楷体" panose="02010609060101010101" pitchFamily="49" charset="-122"/>
                <a:ea typeface="楷体" panose="02010609060101010101" pitchFamily="49" charset="-122"/>
              </a:rPr>
              <a:t>实验</a:t>
            </a:r>
            <a:r>
              <a:rPr lang="zh-CN" altLang="zh-CN" sz="2000" cap="all">
                <a:latin typeface="楷体" panose="02010609060101010101" pitchFamily="49" charset="-122"/>
                <a:ea typeface="楷体" panose="02010609060101010101" pitchFamily="49" charset="-122"/>
              </a:rPr>
              <a:t>数据</a:t>
            </a:r>
          </a:p>
        </p:txBody>
      </p:sp>
      <p:sp>
        <p:nvSpPr>
          <p:cNvPr id="7" name="矩形 6"/>
          <p:cNvSpPr/>
          <p:nvPr/>
        </p:nvSpPr>
        <p:spPr>
          <a:xfrm>
            <a:off x="1141248" y="5868163"/>
            <a:ext cx="6186309" cy="369332"/>
          </a:xfrm>
          <a:prstGeom prst="rect">
            <a:avLst/>
          </a:prstGeom>
        </p:spPr>
        <p:txBody>
          <a:bodyPr wrap="none">
            <a:spAutoFit/>
          </a:bodyPr>
          <a:lstStyle/>
          <a:p>
            <a:r>
              <a:rPr lang="zh-CN" altLang="en-US">
                <a:solidFill>
                  <a:srgbClr val="FF0000"/>
                </a:solidFill>
                <a:latin typeface="楷体" panose="02010609060101010101" pitchFamily="49" charset="-122"/>
                <a:ea typeface="楷体" panose="02010609060101010101" pitchFamily="49" charset="-122"/>
              </a:rPr>
              <a:t>在恒温下，一定量的空气所受的压力与气体的体积成反比。</a:t>
            </a:r>
          </a:p>
        </p:txBody>
      </p:sp>
    </p:spTree>
    <p:extLst>
      <p:ext uri="{BB962C8B-B14F-4D97-AF65-F5344CB8AC3E}">
        <p14:creationId xmlns:p14="http://schemas.microsoft.com/office/powerpoint/2010/main" val="2673217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07" y="2645275"/>
            <a:ext cx="3143250" cy="2343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165" y="1204204"/>
            <a:ext cx="3067050" cy="2095500"/>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7723845" y="3816850"/>
            <a:ext cx="3792403" cy="283718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993" y="984169"/>
            <a:ext cx="4184109" cy="2535570"/>
          </a:xfrm>
          <a:prstGeom prst="rect">
            <a:avLst/>
          </a:prstGeom>
        </p:spPr>
      </p:pic>
      <p:sp>
        <p:nvSpPr>
          <p:cNvPr id="3" name="灯片编号占位符 2"/>
          <p:cNvSpPr>
            <a:spLocks noGrp="1"/>
          </p:cNvSpPr>
          <p:nvPr>
            <p:ph type="sldNum" sz="quarter" idx="12"/>
          </p:nvPr>
        </p:nvSpPr>
        <p:spPr/>
        <p:txBody>
          <a:bodyPr/>
          <a:lstStyle/>
          <a:p>
            <a:fld id="{3DB29F44-26CB-486A-84A4-09C08BA6D6B3}" type="slidenum">
              <a:rPr lang="zh-CN" altLang="en-US" smtClean="0"/>
              <a:t>3</a:t>
            </a:fld>
            <a:endParaRPr lang="zh-CN" altLang="en-US"/>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4277" y="3617164"/>
            <a:ext cx="5076825" cy="3019425"/>
          </a:xfrm>
          <a:prstGeom prst="rect">
            <a:avLst/>
          </a:prstGeom>
        </p:spPr>
      </p:pic>
      <p:sp>
        <p:nvSpPr>
          <p:cNvPr id="10" name="标题 1"/>
          <p:cNvSpPr txBox="1">
            <a:spLocks/>
          </p:cNvSpPr>
          <p:nvPr/>
        </p:nvSpPr>
        <p:spPr>
          <a:xfrm>
            <a:off x="763648" y="85605"/>
            <a:ext cx="10364451" cy="6817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幼圆" panose="02010509060101010101" pitchFamily="49" charset="-122"/>
                <a:ea typeface="幼圆" panose="02010509060101010101" pitchFamily="49" charset="-122"/>
                <a:cs typeface="+mj-cs"/>
              </a:defRPr>
            </a:lvl1pPr>
          </a:lstStyle>
          <a:p>
            <a:r>
              <a:rPr lang="zh-CN" altLang="en-US" smtClean="0"/>
              <a:t>热物理现象</a:t>
            </a:r>
            <a:r>
              <a:rPr lang="en-US" altLang="zh-CN" smtClean="0"/>
              <a:t>-</a:t>
            </a:r>
            <a:r>
              <a:rPr lang="zh-CN" altLang="en-US" smtClean="0"/>
              <a:t>典型热物理现象</a:t>
            </a:r>
            <a:endParaRPr lang="zh-CN" altLang="en-US" dirty="0"/>
          </a:p>
        </p:txBody>
      </p:sp>
    </p:spTree>
    <p:extLst>
      <p:ext uri="{BB962C8B-B14F-4D97-AF65-F5344CB8AC3E}">
        <p14:creationId xmlns:p14="http://schemas.microsoft.com/office/powerpoint/2010/main" val="28559931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理想气体状态方程</a:t>
            </a:r>
          </a:p>
        </p:txBody>
      </p:sp>
      <p:sp>
        <p:nvSpPr>
          <p:cNvPr id="3" name="内容占位符 2"/>
          <p:cNvSpPr>
            <a:spLocks noGrp="1"/>
          </p:cNvSpPr>
          <p:nvPr>
            <p:ph sz="quarter" idx="13"/>
          </p:nvPr>
        </p:nvSpPr>
        <p:spPr/>
        <p:txBody>
          <a:bodyPr>
            <a:normAutofit lnSpcReduction="10000"/>
          </a:bodyPr>
          <a:lstStyle/>
          <a:p>
            <a:r>
              <a:rPr lang="zh-CN" altLang="en-US" b="1"/>
              <a:t>查理定律</a:t>
            </a:r>
            <a:endParaRPr lang="zh-CN" altLang="en-US"/>
          </a:p>
          <a:p>
            <a:r>
              <a:rPr lang="en-US" altLang="zh-CN" smtClean="0"/>
              <a:t>1787</a:t>
            </a:r>
            <a:r>
              <a:rPr lang="zh-CN" altLang="en-US"/>
              <a:t>年，查理研究氧气、氮气、氢气、二氧化碳及空气等气体从</a:t>
            </a:r>
            <a:r>
              <a:rPr lang="en-US" altLang="zh-CN"/>
              <a:t>0℃</a:t>
            </a:r>
            <a:r>
              <a:rPr lang="zh-CN" altLang="en-US"/>
              <a:t>加热到</a:t>
            </a:r>
            <a:r>
              <a:rPr lang="en-US" altLang="zh-CN"/>
              <a:t>100℃</a:t>
            </a:r>
            <a:r>
              <a:rPr lang="zh-CN" altLang="en-US"/>
              <a:t>时的膨胀情况，发现在压力不太大时，任何气体的膨胀速率是一样的，而且是摄氏温度的线性函数。即某一气体在</a:t>
            </a:r>
            <a:r>
              <a:rPr lang="en-US" altLang="zh-CN"/>
              <a:t>100℃</a:t>
            </a:r>
            <a:r>
              <a:rPr lang="zh-CN" altLang="en-US"/>
              <a:t>中的体积为，而在</a:t>
            </a:r>
            <a:r>
              <a:rPr lang="en-US" altLang="zh-CN"/>
              <a:t>0℃</a:t>
            </a:r>
            <a:r>
              <a:rPr lang="zh-CN" altLang="en-US"/>
              <a:t>时为，经过实验，表明任意气体由</a:t>
            </a:r>
            <a:r>
              <a:rPr lang="en-US" altLang="zh-CN"/>
              <a:t>0℃</a:t>
            </a:r>
            <a:r>
              <a:rPr lang="zh-CN" altLang="en-US"/>
              <a:t>升高到</a:t>
            </a:r>
            <a:r>
              <a:rPr lang="en-US" altLang="zh-CN"/>
              <a:t>100℃</a:t>
            </a:r>
            <a:r>
              <a:rPr lang="zh-CN" altLang="en-US"/>
              <a:t>，体积增加</a:t>
            </a:r>
            <a:r>
              <a:rPr lang="en-US" altLang="zh-CN"/>
              <a:t>37%</a:t>
            </a:r>
            <a:r>
              <a:rPr lang="zh-CN" altLang="en-US" smtClean="0"/>
              <a:t>。</a:t>
            </a:r>
            <a:endParaRPr lang="en-US" altLang="zh-CN"/>
          </a:p>
          <a:p>
            <a:r>
              <a:rPr lang="zh-CN" altLang="en-US" b="1"/>
              <a:t>盖</a:t>
            </a:r>
            <a:r>
              <a:rPr lang="en-US" altLang="zh-CN" b="1"/>
              <a:t>-</a:t>
            </a:r>
            <a:r>
              <a:rPr lang="zh-CN" altLang="en-US" b="1"/>
              <a:t>吕萨克定律</a:t>
            </a:r>
            <a:endParaRPr lang="zh-CN" altLang="en-US"/>
          </a:p>
          <a:p>
            <a:r>
              <a:rPr lang="en-US" altLang="zh-CN" smtClean="0"/>
              <a:t>1802</a:t>
            </a:r>
            <a:r>
              <a:rPr lang="zh-CN" altLang="en-US"/>
              <a:t>年，盖</a:t>
            </a:r>
            <a:r>
              <a:rPr lang="en-US" altLang="zh-CN"/>
              <a:t>-</a:t>
            </a:r>
            <a:r>
              <a:rPr lang="zh-CN" altLang="en-US"/>
              <a:t>吕萨克在试验中发现，体积不变时，一定量的气体的压力和温度成正比，即温度每升高（或降低）</a:t>
            </a:r>
            <a:r>
              <a:rPr lang="en-US" altLang="zh-CN"/>
              <a:t>1℃</a:t>
            </a:r>
            <a:r>
              <a:rPr lang="zh-CN" altLang="en-US"/>
              <a:t>，其压力也随之增加（或减少）其</a:t>
            </a:r>
            <a:r>
              <a:rPr lang="en-US" altLang="zh-CN"/>
              <a:t>0℃</a:t>
            </a:r>
            <a:r>
              <a:rPr lang="zh-CN" altLang="en-US"/>
              <a:t>时压力的。</a:t>
            </a:r>
          </a:p>
          <a:p>
            <a:r>
              <a:rPr lang="zh-CN" altLang="en-US" b="1"/>
              <a:t>查理</a:t>
            </a:r>
            <a:r>
              <a:rPr lang="en-US" altLang="zh-CN" b="1"/>
              <a:t>-</a:t>
            </a:r>
            <a:r>
              <a:rPr lang="zh-CN" altLang="en-US" b="1"/>
              <a:t>盖吕萨克定律</a:t>
            </a:r>
            <a:endParaRPr lang="zh-CN" altLang="en-US"/>
          </a:p>
          <a:p>
            <a:r>
              <a:rPr lang="zh-CN" altLang="en-US" smtClean="0"/>
              <a:t>查理</a:t>
            </a:r>
            <a:r>
              <a:rPr lang="en-US" altLang="zh-CN"/>
              <a:t>-</a:t>
            </a:r>
            <a:r>
              <a:rPr lang="zh-CN" altLang="en-US"/>
              <a:t>盖吕萨克定律是近</a:t>
            </a:r>
            <a:r>
              <a:rPr lang="en-US" altLang="zh-CN"/>
              <a:t>1</a:t>
            </a:r>
            <a:r>
              <a:rPr lang="zh-CN" altLang="en-US"/>
              <a:t>个世纪后，物理学家克劳修斯和开尔文建立了热力学第二定律，并提出了热力学温标（即绝对温标）的概念，后来，查理</a:t>
            </a:r>
            <a:r>
              <a:rPr lang="en-US" altLang="zh-CN"/>
              <a:t>-</a:t>
            </a:r>
            <a:r>
              <a:rPr lang="zh-CN" altLang="en-US"/>
              <a:t>盖吕萨克气体定律被表述为：</a:t>
            </a:r>
            <a:r>
              <a:rPr lang="zh-CN" altLang="en-US" b="1">
                <a:solidFill>
                  <a:srgbClr val="FF0000"/>
                </a:solidFill>
              </a:rPr>
              <a:t>压力恒定时，一定量气体的体积（</a:t>
            </a:r>
            <a:r>
              <a:rPr lang="en-US" altLang="zh-CN" b="1">
                <a:solidFill>
                  <a:srgbClr val="FF0000"/>
                </a:solidFill>
              </a:rPr>
              <a:t>V</a:t>
            </a:r>
            <a:r>
              <a:rPr lang="zh-CN" altLang="en-US" b="1">
                <a:solidFill>
                  <a:srgbClr val="FF0000"/>
                </a:solidFill>
              </a:rPr>
              <a:t>）与其温度（</a:t>
            </a:r>
            <a:r>
              <a:rPr lang="en-US" altLang="zh-CN" b="1">
                <a:solidFill>
                  <a:srgbClr val="FF0000"/>
                </a:solidFill>
              </a:rPr>
              <a:t>T</a:t>
            </a:r>
            <a:r>
              <a:rPr lang="zh-CN" altLang="en-US" b="1">
                <a:solidFill>
                  <a:srgbClr val="FF0000"/>
                </a:solidFill>
              </a:rPr>
              <a:t>）成正比。</a:t>
            </a:r>
            <a:endParaRPr lang="zh-CN" altLang="en-US">
              <a:solidFill>
                <a:srgbClr val="FF0000"/>
              </a:solidFill>
            </a:endParaRPr>
          </a:p>
          <a:p>
            <a:endParaRPr lang="zh-CN" altLang="en-US"/>
          </a:p>
          <a:p>
            <a:endParaRPr lang="zh-CN" altLang="en-US"/>
          </a:p>
        </p:txBody>
      </p:sp>
    </p:spTree>
    <p:extLst>
      <p:ext uri="{BB962C8B-B14F-4D97-AF65-F5344CB8AC3E}">
        <p14:creationId xmlns:p14="http://schemas.microsoft.com/office/powerpoint/2010/main" val="1831274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理想气体状态方程</a:t>
            </a:r>
            <a:endParaRPr lang="zh-CN" altLang="en-US"/>
          </a:p>
        </p:txBody>
      </p:sp>
      <p:sp>
        <p:nvSpPr>
          <p:cNvPr id="3" name="内容占位符 2"/>
          <p:cNvSpPr>
            <a:spLocks noGrp="1"/>
          </p:cNvSpPr>
          <p:nvPr>
            <p:ph sz="quarter" idx="13"/>
          </p:nvPr>
        </p:nvSpPr>
        <p:spPr/>
        <p:txBody>
          <a:bodyPr>
            <a:normAutofit/>
          </a:bodyPr>
          <a:lstStyle/>
          <a:p>
            <a:r>
              <a:rPr lang="en-US" altLang="zh-CN" u="sng"/>
              <a:t>19</a:t>
            </a:r>
            <a:r>
              <a:rPr lang="zh-CN" altLang="en-US" u="sng"/>
              <a:t>世纪</a:t>
            </a:r>
            <a:r>
              <a:rPr lang="zh-CN" altLang="en-US"/>
              <a:t>中叶，法国科学家克拉珀龙综合波义耳定律和查理</a:t>
            </a:r>
            <a:r>
              <a:rPr lang="en-US" altLang="zh-CN"/>
              <a:t>-</a:t>
            </a:r>
            <a:r>
              <a:rPr lang="zh-CN" altLang="en-US"/>
              <a:t>盖吕萨克定律，把描述气体状态的</a:t>
            </a:r>
            <a:r>
              <a:rPr lang="en-US" altLang="zh-CN"/>
              <a:t>3</a:t>
            </a:r>
            <a:r>
              <a:rPr lang="zh-CN" altLang="en-US"/>
              <a:t>个参数：</a:t>
            </a:r>
            <a:r>
              <a:rPr lang="en-US" altLang="zh-CN"/>
              <a:t>p</a:t>
            </a:r>
            <a:r>
              <a:rPr lang="zh-CN" altLang="en-US"/>
              <a:t>、</a:t>
            </a:r>
            <a:r>
              <a:rPr lang="en-US" altLang="zh-CN"/>
              <a:t>V</a:t>
            </a:r>
            <a:r>
              <a:rPr lang="zh-CN" altLang="en-US"/>
              <a:t>、</a:t>
            </a:r>
            <a:r>
              <a:rPr lang="en-US" altLang="zh-CN"/>
              <a:t>T</a:t>
            </a:r>
            <a:r>
              <a:rPr lang="zh-CN" altLang="en-US"/>
              <a:t>归于一个方程，表述为：</a:t>
            </a:r>
            <a:r>
              <a:rPr lang="zh-CN" altLang="en-US" b="1">
                <a:solidFill>
                  <a:srgbClr val="FF0000"/>
                </a:solidFill>
              </a:rPr>
              <a:t>一定量气体，体积和压力的乘积与热力学温度成正比</a:t>
            </a:r>
            <a:r>
              <a:rPr lang="zh-CN" altLang="en-US" b="1"/>
              <a:t>。</a:t>
            </a:r>
            <a:endParaRPr lang="en-US" altLang="zh-CN" smtClean="0"/>
          </a:p>
          <a:p>
            <a:r>
              <a:rPr lang="zh-CN" altLang="en-US" smtClean="0"/>
              <a:t>理想气体</a:t>
            </a:r>
            <a:r>
              <a:rPr lang="zh-CN" altLang="en-US"/>
              <a:t>（</a:t>
            </a:r>
            <a:r>
              <a:rPr lang="en-US" altLang="zh-CN"/>
              <a:t>ideal gas</a:t>
            </a:r>
            <a:r>
              <a:rPr lang="zh-CN" altLang="en-US"/>
              <a:t>） 研究气体性质的一个物理模型。</a:t>
            </a:r>
          </a:p>
          <a:p>
            <a:r>
              <a:rPr lang="zh-CN" altLang="en-US"/>
              <a:t>从微观上看，理想气体的分子有质量，</a:t>
            </a:r>
            <a:r>
              <a:rPr lang="zh-CN" altLang="en-US" b="1">
                <a:solidFill>
                  <a:srgbClr val="FF0000"/>
                </a:solidFill>
              </a:rPr>
              <a:t>无体积</a:t>
            </a:r>
            <a:r>
              <a:rPr lang="zh-CN" altLang="en-US"/>
              <a:t>，是质点；每个分子在气体中的运动是独立的，与其他分子无相互作用，碰到容器器壁之前作匀速直线运动；理想气体分子只与器壁发生碰撞，碰撞过程中气体分子在单位时间里施加于器壁单位面积冲量的统计平均值，宏观上表现为气体的压强。</a:t>
            </a:r>
          </a:p>
          <a:p>
            <a:r>
              <a:rPr lang="zh-CN" altLang="en-US"/>
              <a:t>从宏观上看</a:t>
            </a:r>
            <a:r>
              <a:rPr lang="en-US" altLang="zh-CN"/>
              <a:t>.</a:t>
            </a:r>
            <a:r>
              <a:rPr lang="zh-CN" altLang="en-US"/>
              <a:t>理想气体是一种无限稀薄的气体，它遵从理想气体状态方程和焦耳内能定律</a:t>
            </a:r>
            <a:r>
              <a:rPr lang="zh-CN" altLang="en-US" smtClean="0"/>
              <a:t>。</a:t>
            </a:r>
            <a:endParaRPr lang="en-US" altLang="zh-CN" smtClean="0"/>
          </a:p>
          <a:p>
            <a:r>
              <a:rPr lang="en-US" altLang="zh-CN" smtClean="0"/>
              <a:t>【</a:t>
            </a:r>
            <a:r>
              <a:rPr lang="zh-CN" altLang="en-US" smtClean="0"/>
              <a:t>说明</a:t>
            </a:r>
            <a:r>
              <a:rPr lang="en-US" altLang="zh-CN" smtClean="0"/>
              <a:t>】</a:t>
            </a:r>
            <a:r>
              <a:rPr lang="zh-CN" altLang="en-US" smtClean="0"/>
              <a:t>：</a:t>
            </a:r>
            <a:r>
              <a:rPr lang="zh-CN" altLang="en-US"/>
              <a:t>：一切实际气体并不严格遵循这些定律，只有在温度较高，压强不大时，偏离才不显著。</a:t>
            </a:r>
            <a:r>
              <a:rPr lang="zh-CN" altLang="en-US" b="1">
                <a:solidFill>
                  <a:srgbClr val="FF0000"/>
                </a:solidFill>
              </a:rPr>
              <a:t>所以一般可认为温度大于</a:t>
            </a:r>
            <a:r>
              <a:rPr lang="en-US" altLang="zh-CN" b="1">
                <a:solidFill>
                  <a:srgbClr val="FF0000"/>
                </a:solidFill>
              </a:rPr>
              <a:t>500K</a:t>
            </a:r>
            <a:r>
              <a:rPr lang="zh-CN" altLang="en-US" b="1">
                <a:solidFill>
                  <a:srgbClr val="FF0000"/>
                </a:solidFill>
              </a:rPr>
              <a:t>或者压强不高于</a:t>
            </a:r>
            <a:r>
              <a:rPr lang="en-US" altLang="zh-CN" b="1">
                <a:solidFill>
                  <a:srgbClr val="FF0000"/>
                </a:solidFill>
              </a:rPr>
              <a:t>1.01×10^5</a:t>
            </a:r>
            <a:r>
              <a:rPr lang="zh-CN" altLang="en-US" b="1">
                <a:solidFill>
                  <a:srgbClr val="FF0000"/>
                </a:solidFill>
              </a:rPr>
              <a:t>帕时的气体为理想气体</a:t>
            </a:r>
            <a:r>
              <a:rPr lang="zh-CN" altLang="en-US"/>
              <a:t>。</a:t>
            </a:r>
          </a:p>
          <a:p>
            <a:endParaRPr lang="en-US" altLang="zh-CN"/>
          </a:p>
        </p:txBody>
      </p:sp>
    </p:spTree>
    <p:extLst>
      <p:ext uri="{BB962C8B-B14F-4D97-AF65-F5344CB8AC3E}">
        <p14:creationId xmlns:p14="http://schemas.microsoft.com/office/powerpoint/2010/main" val="625620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理想气体状态方程</a:t>
            </a:r>
            <a:endParaRPr lang="zh-CN" altLang="en-US"/>
          </a:p>
        </p:txBody>
      </p:sp>
      <p:sp>
        <p:nvSpPr>
          <p:cNvPr id="3" name="内容占位符 2"/>
          <p:cNvSpPr>
            <a:spLocks noGrp="1"/>
          </p:cNvSpPr>
          <p:nvPr>
            <p:ph sz="quarter" idx="13"/>
          </p:nvPr>
        </p:nvSpPr>
        <p:spPr/>
        <p:txBody>
          <a:bodyPr>
            <a:normAutofit fontScale="92500" lnSpcReduction="20000"/>
          </a:bodyPr>
          <a:lstStyle/>
          <a:p>
            <a:r>
              <a:rPr lang="zh-CN" altLang="en-US"/>
              <a:t>理想气体状态方程为</a:t>
            </a:r>
            <a:r>
              <a:rPr lang="en-US" altLang="zh-CN"/>
              <a:t>pV = nRT</a:t>
            </a:r>
            <a:r>
              <a:rPr lang="zh-CN" altLang="en-US"/>
              <a:t>。这个方程有</a:t>
            </a:r>
            <a:r>
              <a:rPr lang="en-US" altLang="zh-CN"/>
              <a:t>4</a:t>
            </a:r>
            <a:r>
              <a:rPr lang="zh-CN" altLang="en-US"/>
              <a:t>个变量：</a:t>
            </a:r>
            <a:r>
              <a:rPr lang="en-US" altLang="zh-CN"/>
              <a:t>p</a:t>
            </a:r>
            <a:r>
              <a:rPr lang="zh-CN" altLang="en-US"/>
              <a:t>是指理想气体的压强，</a:t>
            </a:r>
            <a:r>
              <a:rPr lang="en-US" altLang="zh-CN"/>
              <a:t>V</a:t>
            </a:r>
            <a:r>
              <a:rPr lang="zh-CN" altLang="en-US"/>
              <a:t>为理想气体的体积，</a:t>
            </a:r>
            <a:r>
              <a:rPr lang="en-US" altLang="zh-CN"/>
              <a:t>n</a:t>
            </a:r>
            <a:r>
              <a:rPr lang="zh-CN" altLang="en-US"/>
              <a:t>表示气体物质的量，而</a:t>
            </a:r>
            <a:r>
              <a:rPr lang="en-US" altLang="zh-CN"/>
              <a:t>T</a:t>
            </a:r>
            <a:r>
              <a:rPr lang="zh-CN" altLang="en-US"/>
              <a:t>则表示理想气体的热力学温度；还有一个常量：</a:t>
            </a:r>
            <a:r>
              <a:rPr lang="en-US" altLang="zh-CN"/>
              <a:t>R</a:t>
            </a:r>
            <a:r>
              <a:rPr lang="zh-CN" altLang="en-US"/>
              <a:t>为理想气体常数。不仅仅适应于理想气体，还适用于混合理想气体</a:t>
            </a:r>
            <a:r>
              <a:rPr lang="zh-CN" altLang="en-US" smtClean="0"/>
              <a:t>。</a:t>
            </a:r>
            <a:endParaRPr lang="en-US" altLang="zh-CN" smtClean="0"/>
          </a:p>
          <a:p>
            <a:r>
              <a:rPr lang="en-US" altLang="zh-CN"/>
              <a:t>R</a:t>
            </a:r>
            <a:r>
              <a:rPr lang="zh-CN" altLang="en-US"/>
              <a:t>为比例系数，不同状况下数值有所不同，单位是</a:t>
            </a:r>
            <a:r>
              <a:rPr lang="en-US" altLang="zh-CN"/>
              <a:t>J/</a:t>
            </a:r>
            <a:r>
              <a:rPr lang="zh-CN" altLang="en-US"/>
              <a:t>（</a:t>
            </a:r>
            <a:r>
              <a:rPr lang="en-US" altLang="zh-CN"/>
              <a:t>mol·K</a:t>
            </a:r>
            <a:r>
              <a:rPr lang="zh-CN" altLang="en-US"/>
              <a:t>）</a:t>
            </a:r>
            <a:r>
              <a:rPr lang="zh-CN" altLang="en-US" smtClean="0"/>
              <a:t>。</a:t>
            </a:r>
            <a:endParaRPr lang="en-US" altLang="zh-CN" smtClean="0"/>
          </a:p>
          <a:p>
            <a:endParaRPr lang="en-US" altLang="zh-CN"/>
          </a:p>
          <a:p>
            <a:endParaRPr lang="en-US" altLang="zh-CN" smtClean="0"/>
          </a:p>
          <a:p>
            <a:endParaRPr lang="en-US" altLang="zh-CN"/>
          </a:p>
          <a:p>
            <a:endParaRPr lang="en-US" altLang="zh-CN" smtClean="0"/>
          </a:p>
          <a:p>
            <a:r>
              <a:rPr lang="zh-CN" altLang="en-US"/>
              <a:t>在摩尔表示的状态方程中，</a:t>
            </a:r>
            <a:r>
              <a:rPr lang="en-US" altLang="zh-CN"/>
              <a:t>R</a:t>
            </a:r>
            <a:r>
              <a:rPr lang="zh-CN" altLang="en-US"/>
              <a:t>为比例常数，对任意理想气体而言，</a:t>
            </a:r>
            <a:r>
              <a:rPr lang="en-US" altLang="zh-CN"/>
              <a:t>R</a:t>
            </a:r>
            <a:r>
              <a:rPr lang="zh-CN" altLang="en-US"/>
              <a:t>是一定的，约为</a:t>
            </a:r>
            <a:r>
              <a:rPr lang="en-US" altLang="zh-CN"/>
              <a:t>8.31441±0.00026J/(mol·K</a:t>
            </a:r>
            <a:r>
              <a:rPr lang="zh-CN" altLang="en-US"/>
              <a:t>）。</a:t>
            </a:r>
          </a:p>
          <a:p>
            <a:r>
              <a:rPr lang="zh-CN" altLang="en-US"/>
              <a:t>如果采用质量表示状态方程，</a:t>
            </a:r>
            <a:r>
              <a:rPr lang="en-US" altLang="zh-CN"/>
              <a:t>pV=mrT</a:t>
            </a:r>
            <a:r>
              <a:rPr lang="zh-CN" altLang="en-US"/>
              <a:t>，此时</a:t>
            </a:r>
            <a:r>
              <a:rPr lang="en-US" altLang="zh-CN"/>
              <a:t>r</a:t>
            </a:r>
            <a:r>
              <a:rPr lang="zh-CN" altLang="en-US"/>
              <a:t>是和气体种类有关系的，</a:t>
            </a:r>
            <a:r>
              <a:rPr lang="en-US" altLang="zh-CN"/>
              <a:t>r=R/M</a:t>
            </a:r>
            <a:r>
              <a:rPr lang="zh-CN" altLang="en-US"/>
              <a:t>，</a:t>
            </a:r>
            <a:r>
              <a:rPr lang="en-US" altLang="zh-CN"/>
              <a:t>M</a:t>
            </a:r>
            <a:r>
              <a:rPr lang="zh-CN" altLang="en-US"/>
              <a:t>为此气体的平均摩尔质量。</a:t>
            </a:r>
          </a:p>
          <a:p>
            <a:r>
              <a:rPr lang="zh-CN" altLang="en-US"/>
              <a:t>用密度表示该关系：</a:t>
            </a:r>
            <a:r>
              <a:rPr lang="en-US" altLang="zh-CN"/>
              <a:t>pM=ρRT</a:t>
            </a:r>
            <a:r>
              <a:rPr lang="zh-CN" altLang="en-US"/>
              <a:t>（</a:t>
            </a:r>
            <a:r>
              <a:rPr lang="en-US" altLang="zh-CN"/>
              <a:t>M</a:t>
            </a:r>
            <a:r>
              <a:rPr lang="zh-CN" altLang="en-US"/>
              <a:t>为摩尔质量</a:t>
            </a:r>
            <a:r>
              <a:rPr lang="en-US" altLang="zh-CN"/>
              <a:t>,ρ</a:t>
            </a:r>
            <a:r>
              <a:rPr lang="zh-CN" altLang="en-US"/>
              <a:t>为密度）</a:t>
            </a:r>
            <a:r>
              <a:rPr lang="zh-CN" altLang="en-US" smtClean="0"/>
              <a:t>。</a:t>
            </a:r>
            <a:endParaRPr lang="en-US" altLang="zh-CN"/>
          </a:p>
          <a:p>
            <a:endParaRPr lang="zh-CN" altLang="en-US"/>
          </a:p>
        </p:txBody>
      </p:sp>
      <p:pic>
        <p:nvPicPr>
          <p:cNvPr id="2050" name="Picture 2" descr="https://gss2.bdstatic.com/9fo3dSag_xI4khGkpoWK1HF6hhy/baike/s%3D250/sign=d30047a8c2cec3fd8f3ea070e688d4b6/f636afc379310a55d90b6490b64543a9822610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806" y="2751856"/>
            <a:ext cx="3767047" cy="165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79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真实气体状态方程</a:t>
            </a:r>
            <a:endParaRPr lang="zh-CN" altLang="en-US"/>
          </a:p>
        </p:txBody>
      </p:sp>
      <p:sp>
        <p:nvSpPr>
          <p:cNvPr id="3" name="内容占位符 2"/>
          <p:cNvSpPr>
            <a:spLocks noGrp="1"/>
          </p:cNvSpPr>
          <p:nvPr>
            <p:ph sz="quarter" idx="13"/>
          </p:nvPr>
        </p:nvSpPr>
        <p:spPr/>
        <p:txBody>
          <a:bodyPr>
            <a:normAutofit lnSpcReduction="10000"/>
          </a:bodyPr>
          <a:lstStyle/>
          <a:p>
            <a:r>
              <a:rPr lang="en-US" altLang="zh-CN"/>
              <a:t>18</a:t>
            </a:r>
            <a:r>
              <a:rPr lang="zh-CN" altLang="en-US"/>
              <a:t>世纪，</a:t>
            </a:r>
            <a:r>
              <a:rPr lang="en-US" altLang="zh-CN"/>
              <a:t>D.</a:t>
            </a:r>
            <a:r>
              <a:rPr lang="zh-CN" altLang="en-US"/>
              <a:t>伯努利提出了气体分子的刚球模型，考虑到分子自身体积的影响，把气体状态方程改为</a:t>
            </a:r>
            <a:r>
              <a:rPr lang="en-US" altLang="zh-CN" i="1"/>
              <a:t>p</a:t>
            </a:r>
            <a:r>
              <a:rPr lang="en-US" altLang="zh-CN"/>
              <a:t>(</a:t>
            </a:r>
            <a:r>
              <a:rPr lang="en-US" altLang="zh-CN" i="1"/>
              <a:t>V</a:t>
            </a:r>
            <a:r>
              <a:rPr lang="zh-CN" altLang="en-US"/>
              <a:t>－</a:t>
            </a:r>
            <a:r>
              <a:rPr lang="en-US" altLang="zh-CN" i="1"/>
              <a:t>b</a:t>
            </a:r>
            <a:r>
              <a:rPr lang="en-US" altLang="zh-CN"/>
              <a:t>) =</a:t>
            </a:r>
            <a:r>
              <a:rPr lang="en-US" altLang="zh-CN" i="1"/>
              <a:t>RT</a:t>
            </a:r>
            <a:r>
              <a:rPr lang="zh-CN" altLang="en-US"/>
              <a:t>的形式</a:t>
            </a:r>
            <a:r>
              <a:rPr lang="zh-CN" altLang="en-US" smtClean="0"/>
              <a:t>。</a:t>
            </a:r>
            <a:endParaRPr lang="en-US" altLang="zh-CN" smtClean="0"/>
          </a:p>
          <a:p>
            <a:r>
              <a:rPr lang="en-US" altLang="zh-CN" smtClean="0"/>
              <a:t>1847</a:t>
            </a:r>
            <a:r>
              <a:rPr lang="zh-CN" altLang="en-US"/>
              <a:t>年，</a:t>
            </a:r>
            <a:r>
              <a:rPr lang="en-US" altLang="zh-CN"/>
              <a:t>H.</a:t>
            </a:r>
            <a:r>
              <a:rPr lang="zh-CN" altLang="en-US"/>
              <a:t>勒尼奥做了大量实验，发现除氢气以外，没有一种气体严格遵守玻意耳定律（见理想气体状态方程）</a:t>
            </a:r>
            <a:r>
              <a:rPr lang="zh-CN" altLang="en-US" smtClean="0"/>
              <a:t>。</a:t>
            </a:r>
            <a:endParaRPr lang="en-US" altLang="zh-CN" smtClean="0"/>
          </a:p>
          <a:p>
            <a:r>
              <a:rPr lang="en-US" altLang="zh-CN"/>
              <a:t>1873</a:t>
            </a:r>
            <a:r>
              <a:rPr lang="zh-CN" altLang="en-US"/>
              <a:t>年荷兰物理学家</a:t>
            </a:r>
            <a:r>
              <a:rPr lang="en-US" altLang="zh-CN"/>
              <a:t>J.</a:t>
            </a:r>
            <a:r>
              <a:rPr lang="zh-CN" altLang="en-US"/>
              <a:t>范德瓦耳斯假设气体分子是有相互吸引力的刚球，作用力范围的半径大于分子的半径，气体分子在容器内部与在容器壁处受到的力不同。范德瓦耳斯方程能较好地给出高压强下实际气体状态变化的关系，而且推广后可以近似地应用到液体状态</a:t>
            </a:r>
            <a:r>
              <a:rPr lang="zh-CN" altLang="en-US" smtClean="0"/>
              <a:t>。</a:t>
            </a:r>
            <a:endParaRPr lang="en-US" altLang="zh-CN" smtClean="0"/>
          </a:p>
          <a:p>
            <a:r>
              <a:rPr lang="zh-CN" altLang="en-US"/>
              <a:t>为了获得能反映实际气体性质的状态方程，必须考虑实际气体的基本特征，对理想气体状态方程进行修正。①</a:t>
            </a:r>
            <a:r>
              <a:rPr lang="zh-CN" altLang="en-US">
                <a:solidFill>
                  <a:srgbClr val="FF0000"/>
                </a:solidFill>
              </a:rPr>
              <a:t>实际气体分子不是质点，占有一定的体积</a:t>
            </a:r>
            <a:r>
              <a:rPr lang="zh-CN" altLang="en-US"/>
              <a:t>，当两个分子足够靠近时将产生强烈的排斥力；②实际气体分子间的距离大于平衡距离，小于有效作用半径时，分子间互相吸引。范德瓦耳斯首先于</a:t>
            </a:r>
            <a:r>
              <a:rPr lang="en-US" altLang="zh-CN"/>
              <a:t>1873</a:t>
            </a:r>
            <a:r>
              <a:rPr lang="zh-CN" altLang="en-US"/>
              <a:t>年应用苏则朗势</a:t>
            </a:r>
            <a:r>
              <a:rPr lang="en-US" altLang="zh-CN"/>
              <a:t>[</a:t>
            </a:r>
            <a:r>
              <a:rPr lang="zh-CN" altLang="en-US"/>
              <a:t>刚球势加上随距离成（－</a:t>
            </a:r>
            <a:r>
              <a:rPr lang="en-US" altLang="zh-CN" i="1"/>
              <a:t>r</a:t>
            </a:r>
            <a:r>
              <a:rPr lang="zh-CN" altLang="en-US" i="1" baseline="30000"/>
              <a:t>－</a:t>
            </a:r>
            <a:r>
              <a:rPr lang="en-US" altLang="zh-CN" baseline="30000"/>
              <a:t>6</a:t>
            </a:r>
            <a:r>
              <a:rPr lang="zh-CN" altLang="en-US"/>
              <a:t>）关系增加的引力势</a:t>
            </a:r>
            <a:r>
              <a:rPr lang="en-US" altLang="zh-CN"/>
              <a:t>]</a:t>
            </a:r>
            <a:r>
              <a:rPr lang="zh-CN" altLang="en-US"/>
              <a:t>成功地修正理想气体状态方程，得到了温度、压强和摩尔体积分别为</a:t>
            </a:r>
            <a:r>
              <a:rPr lang="en-US" altLang="zh-CN" i="1"/>
              <a:t>T</a:t>
            </a:r>
            <a:r>
              <a:rPr lang="zh-CN" altLang="en-US"/>
              <a:t>，</a:t>
            </a:r>
            <a:r>
              <a:rPr lang="en-US" altLang="zh-CN" i="1"/>
              <a:t>p</a:t>
            </a:r>
            <a:r>
              <a:rPr lang="zh-CN" altLang="en-US"/>
              <a:t>和</a:t>
            </a:r>
            <a:r>
              <a:rPr lang="en-US" altLang="zh-CN" i="1"/>
              <a:t>V</a:t>
            </a:r>
            <a:r>
              <a:rPr lang="en-US" altLang="zh-CN" baseline="-25000"/>
              <a:t>0</a:t>
            </a:r>
            <a:r>
              <a:rPr lang="zh-CN" altLang="en-US"/>
              <a:t>的</a:t>
            </a:r>
            <a:r>
              <a:rPr lang="en-US" altLang="zh-CN"/>
              <a:t>1</a:t>
            </a:r>
            <a:r>
              <a:rPr lang="zh-CN" altLang="en-US"/>
              <a:t>摩尔范德瓦耳斯气体（简称范氏气体）</a:t>
            </a:r>
            <a:r>
              <a:rPr lang="zh-CN" altLang="en-US" smtClean="0"/>
              <a:t>状态方程。</a:t>
            </a:r>
            <a:endParaRPr lang="zh-CN" altLang="en-US"/>
          </a:p>
        </p:txBody>
      </p:sp>
    </p:spTree>
    <p:extLst>
      <p:ext uri="{BB962C8B-B14F-4D97-AF65-F5344CB8AC3E}">
        <p14:creationId xmlns:p14="http://schemas.microsoft.com/office/powerpoint/2010/main" val="19366669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prstClr val="black"/>
                </a:solidFill>
              </a:rPr>
              <a:t>真实气体状态方程</a:t>
            </a:r>
            <a:endParaRPr lang="zh-CN" altLang="en-US"/>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sz="quarter" idx="13"/>
                <p:extLst>
                  <p:ext uri="{D42A27DB-BD31-4B8C-83A1-F6EECF244321}">
                    <p14:modId xmlns:p14="http://schemas.microsoft.com/office/powerpoint/2010/main" val="4106067751"/>
                  </p:ext>
                </p:extLst>
              </p:nvPr>
            </p:nvGraphicFramePr>
            <p:xfrm>
              <a:off x="457201" y="1300288"/>
              <a:ext cx="11653023" cy="5278931"/>
            </p:xfrm>
            <a:graphic>
              <a:graphicData uri="http://schemas.openxmlformats.org/drawingml/2006/table">
                <a:tbl>
                  <a:tblPr firstRow="1" firstCol="1" bandRow="1">
                    <a:tableStyleId>{5C22544A-7EE6-4342-B048-85BDC9FD1C3A}</a:tableStyleId>
                  </a:tblPr>
                  <a:tblGrid>
                    <a:gridCol w="2582310"/>
                    <a:gridCol w="5584128"/>
                    <a:gridCol w="2365564"/>
                    <a:gridCol w="1121021"/>
                  </a:tblGrid>
                  <a:tr h="199333">
                    <a:tc>
                      <a:txBody>
                        <a:bodyPr/>
                        <a:lstStyle/>
                        <a:p>
                          <a:pPr algn="ctr">
                            <a:spcAft>
                              <a:spcPts val="0"/>
                            </a:spcAft>
                          </a:pPr>
                          <a:r>
                            <a:rPr lang="zh-CN" sz="1050" kern="100">
                              <a:effectLst/>
                            </a:rPr>
                            <a:t>提出者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73276">
                    <a:tc>
                      <a:txBody>
                        <a:bodyPr/>
                        <a:lstStyle/>
                        <a:p>
                          <a:pPr algn="ctr">
                            <a:spcAft>
                              <a:spcPts val="0"/>
                            </a:spcAft>
                          </a:pPr>
                          <a:r>
                            <a:rPr lang="en-US" sz="1800" kern="100">
                              <a:effectLst/>
                            </a:rPr>
                            <a:t>Van der Waals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𝑝</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r>
                                      <a:rPr lang="en-US" sz="1050" kern="100">
                                        <a:effectLst/>
                                        <a:latin typeface="Cambria Math" panose="02040503050406030204" pitchFamily="18" charset="0"/>
                                      </a:rPr>
                                      <m:t>𝑣</m:t>
                                    </m:r>
                                    <m:r>
                                      <a:rPr lang="en-US" sz="1050" kern="100">
                                        <a:effectLst/>
                                        <a:latin typeface="Cambria Math" panose="02040503050406030204" pitchFamily="18" charset="0"/>
                                      </a:rPr>
                                      <m:t>−</m:t>
                                    </m:r>
                                    <m:r>
                                      <a:rPr lang="en-US" sz="1050" kern="100">
                                        <a:effectLst/>
                                        <a:latin typeface="Cambria Math" panose="02040503050406030204" pitchFamily="18" charset="0"/>
                                      </a:rPr>
                                      <m:t>𝑏</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𝑎</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𝑣</m:t>
                                        </m:r>
                                      </m:e>
                                      <m:sup>
                                        <m:r>
                                          <a:rPr lang="en-US" sz="1050" kern="100">
                                            <a:effectLst/>
                                            <a:latin typeface="Cambria Math" panose="02040503050406030204" pitchFamily="18" charset="0"/>
                                          </a:rPr>
                                          <m:t>2</m:t>
                                        </m:r>
                                      </m:sup>
                                    </m:sSup>
                                  </m:den>
                                </m:f>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 xmlns:m="http://schemas.openxmlformats.org/officeDocument/2006/math">
                              <m:r>
                                <a:rPr lang="en-US" sz="1050" kern="100">
                                  <a:effectLst/>
                                  <a:latin typeface="Cambria Math" panose="02040503050406030204" pitchFamily="18" charset="0"/>
                                </a:rPr>
                                <m:t>𝑎</m:t>
                              </m:r>
                            </m:oMath>
                          </a14:m>
                          <a:r>
                            <a:rPr lang="zh-CN" sz="1050" kern="100">
                              <a:effectLst/>
                            </a:rPr>
                            <a:t>，</a:t>
                          </a:r>
                          <a14:m>
                            <m:oMath xmlns:m="http://schemas.openxmlformats.org/officeDocument/2006/math">
                              <m:r>
                                <a:rPr lang="en-US" sz="1050" kern="100">
                                  <a:effectLst/>
                                  <a:latin typeface="Cambria Math" panose="02040503050406030204" pitchFamily="18" charset="0"/>
                                </a:rPr>
                                <m:t>𝑏</m:t>
                              </m:r>
                            </m:oMath>
                          </a14:m>
                          <a:r>
                            <a:rPr lang="zh-CN" sz="1050" kern="100">
                              <a:effectLst/>
                            </a:rPr>
                            <a:t>为范德瓦尔常数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4">
                      <a:txBody>
                        <a:bodyPr/>
                        <a:lstStyle/>
                        <a:p>
                          <a:pPr algn="ctr">
                            <a:spcAft>
                              <a:spcPts val="0"/>
                            </a:spcAft>
                          </a:pPr>
                          <a:r>
                            <a:rPr lang="zh-CN" sz="1050" kern="100">
                              <a:effectLst/>
                            </a:rPr>
                            <a:t>三次方方程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7459">
                    <a:tc>
                      <a:txBody>
                        <a:bodyPr/>
                        <a:lstStyle/>
                        <a:p>
                          <a:pPr algn="ctr">
                            <a:spcAft>
                              <a:spcPts val="0"/>
                            </a:spcAft>
                          </a:pPr>
                          <a:r>
                            <a:rPr lang="en-US" sz="1800" kern="100" smtClean="0">
                              <a:effectLst/>
                            </a:rPr>
                            <a:t>Redlich-Kwong</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𝑝</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r>
                                      <a:rPr lang="en-US" sz="1050" kern="100">
                                        <a:effectLst/>
                                        <a:latin typeface="Cambria Math" panose="02040503050406030204" pitchFamily="18" charset="0"/>
                                      </a:rPr>
                                      <m:t>𝑣</m:t>
                                    </m:r>
                                    <m:r>
                                      <a:rPr lang="en-US" sz="1050" kern="100">
                                        <a:effectLst/>
                                        <a:latin typeface="Cambria Math" panose="02040503050406030204" pitchFamily="18" charset="0"/>
                                      </a:rPr>
                                      <m:t>−</m:t>
                                    </m:r>
                                    <m:r>
                                      <a:rPr lang="en-US" sz="1050" kern="100">
                                        <a:effectLst/>
                                        <a:latin typeface="Cambria Math" panose="02040503050406030204" pitchFamily="18" charset="0"/>
                                      </a:rPr>
                                      <m:t>𝑏</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𝑎</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𝑇</m:t>
                                        </m:r>
                                      </m:e>
                                      <m:sup>
                                        <m:r>
                                          <a:rPr lang="en-US" sz="1050" kern="100">
                                            <a:effectLst/>
                                            <a:latin typeface="Cambria Math" panose="02040503050406030204" pitchFamily="18" charset="0"/>
                                          </a:rPr>
                                          <m:t>0.5</m:t>
                                        </m:r>
                                      </m:sup>
                                    </m:sSup>
                                    <m:r>
                                      <a:rPr lang="en-US" sz="1050" kern="100">
                                        <a:effectLst/>
                                        <a:latin typeface="Cambria Math" panose="02040503050406030204" pitchFamily="18" charset="0"/>
                                      </a:rPr>
                                      <m:t>𝑣</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𝑣</m:t>
                                        </m:r>
                                        <m:r>
                                          <a:rPr lang="en-US" sz="1050" kern="100">
                                            <a:effectLst/>
                                            <a:latin typeface="Cambria Math" panose="02040503050406030204" pitchFamily="18" charset="0"/>
                                          </a:rPr>
                                          <m:t>+</m:t>
                                        </m:r>
                                        <m:r>
                                          <a:rPr lang="en-US" sz="1050" kern="100">
                                            <a:effectLst/>
                                            <a:latin typeface="Cambria Math" panose="02040503050406030204" pitchFamily="18" charset="0"/>
                                          </a:rPr>
                                          <m:t>𝑏</m:t>
                                        </m:r>
                                      </m:e>
                                    </m:d>
                                  </m:den>
                                </m:f>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 xmlns:m="http://schemas.openxmlformats.org/officeDocument/2006/math">
                              <m:r>
                                <a:rPr lang="en-US" sz="1050" kern="100">
                                  <a:effectLst/>
                                  <a:latin typeface="Cambria Math" panose="02040503050406030204" pitchFamily="18" charset="0"/>
                                </a:rPr>
                                <m:t>𝑎</m:t>
                              </m:r>
                            </m:oMath>
                          </a14:m>
                          <a:r>
                            <a:rPr lang="zh-CN" sz="1050" kern="100">
                              <a:effectLst/>
                            </a:rPr>
                            <a:t>，</a:t>
                          </a:r>
                          <a14:m>
                            <m:oMath xmlns:m="http://schemas.openxmlformats.org/officeDocument/2006/math">
                              <m:r>
                                <a:rPr lang="en-US" sz="1050" kern="100">
                                  <a:effectLst/>
                                  <a:latin typeface="Cambria Math" panose="02040503050406030204" pitchFamily="18" charset="0"/>
                                </a:rPr>
                                <m:t>𝑏</m:t>
                              </m:r>
                            </m:oMath>
                          </a14:m>
                          <a:r>
                            <a:rPr lang="zh-CN" sz="1050" kern="100">
                              <a:effectLst/>
                            </a:rPr>
                            <a:t>为物质固有常数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408555">
                    <a:tc>
                      <a:txBody>
                        <a:bodyPr/>
                        <a:lstStyle/>
                        <a:p>
                          <a:pPr algn="ctr">
                            <a:spcAft>
                              <a:spcPts val="0"/>
                            </a:spcAft>
                          </a:pPr>
                          <a:r>
                            <a:rPr lang="en-US" sz="1800" kern="100" smtClean="0">
                              <a:effectLst/>
                            </a:rPr>
                            <a:t>Redlich-Kwong-Soave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𝑝</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r>
                                      <a:rPr lang="en-US" sz="1050" kern="100">
                                        <a:effectLst/>
                                        <a:latin typeface="Cambria Math" panose="02040503050406030204" pitchFamily="18" charset="0"/>
                                      </a:rPr>
                                      <m:t>𝑉</m:t>
                                    </m:r>
                                    <m:r>
                                      <a:rPr lang="en-US" sz="1050" kern="100">
                                        <a:effectLst/>
                                        <a:latin typeface="Cambria Math" panose="02040503050406030204" pitchFamily="18" charset="0"/>
                                      </a:rPr>
                                      <m:t>−</m:t>
                                    </m:r>
                                    <m:r>
                                      <a:rPr lang="en-US" sz="1050" kern="100">
                                        <a:effectLst/>
                                        <a:latin typeface="Cambria Math" panose="02040503050406030204" pitchFamily="18" charset="0"/>
                                      </a:rPr>
                                      <m:t>𝑏</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𝑎</m:t>
                                    </m:r>
                                  </m:num>
                                  <m:den>
                                    <m:r>
                                      <a:rPr lang="en-US" sz="1050" kern="100">
                                        <a:effectLst/>
                                        <a:latin typeface="Cambria Math" panose="02040503050406030204" pitchFamily="18" charset="0"/>
                                      </a:rPr>
                                      <m:t>𝑉</m:t>
                                    </m:r>
                                    <m:r>
                                      <a:rPr lang="en-US" sz="1050" kern="100">
                                        <a:effectLst/>
                                        <a:latin typeface="Cambria Math" panose="02040503050406030204" pitchFamily="18" charset="0"/>
                                      </a:rPr>
                                      <m:t>(</m:t>
                                    </m:r>
                                    <m:r>
                                      <a:rPr lang="en-US" sz="1050" kern="100">
                                        <a:effectLst/>
                                        <a:latin typeface="Cambria Math" panose="02040503050406030204" pitchFamily="18" charset="0"/>
                                      </a:rPr>
                                      <m:t>𝑉</m:t>
                                    </m:r>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den>
                                </m:f>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 xmlns:m="http://schemas.openxmlformats.org/officeDocument/2006/math">
                              <m:r>
                                <a:rPr lang="en-US" sz="1050" kern="100">
                                  <a:effectLst/>
                                  <a:latin typeface="Cambria Math" panose="02040503050406030204" pitchFamily="18" charset="0"/>
                                </a:rPr>
                                <m:t>𝑎</m:t>
                              </m:r>
                            </m:oMath>
                          </a14:m>
                          <a:r>
                            <a:rPr lang="zh-CN" sz="1050" kern="100">
                              <a:effectLst/>
                            </a:rPr>
                            <a:t>，</a:t>
                          </a:r>
                          <a14:m>
                            <m:oMath xmlns:m="http://schemas.openxmlformats.org/officeDocument/2006/math">
                              <m:r>
                                <a:rPr lang="en-US" sz="1050" kern="100">
                                  <a:effectLst/>
                                  <a:latin typeface="Cambria Math" panose="02040503050406030204" pitchFamily="18" charset="0"/>
                                </a:rPr>
                                <m:t>𝑏</m:t>
                              </m:r>
                            </m:oMath>
                          </a14:m>
                          <a:r>
                            <a:rPr lang="zh-CN" sz="1050" kern="100">
                              <a:effectLst/>
                            </a:rPr>
                            <a:t>为物质固有常数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422160">
                    <a:tc>
                      <a:txBody>
                        <a:bodyPr/>
                        <a:lstStyle/>
                        <a:p>
                          <a:pPr algn="ctr">
                            <a:spcAft>
                              <a:spcPts val="0"/>
                            </a:spcAft>
                          </a:pPr>
                          <a:r>
                            <a:rPr lang="en-US" sz="1800" kern="100" smtClean="0">
                              <a:effectLst/>
                            </a:rPr>
                            <a:t>Peng-Robinson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m:rPr>
                                    <m:sty m:val="p"/>
                                  </m:rPr>
                                  <a:rPr lang="en-US" sz="1050" kern="100">
                                    <a:effectLst/>
                                    <a:latin typeface="Cambria Math" panose="02040503050406030204" pitchFamily="18" charset="0"/>
                                  </a:rPr>
                                  <m:t>p</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r>
                                      <a:rPr lang="en-US" sz="1050" kern="100">
                                        <a:effectLst/>
                                        <a:latin typeface="Cambria Math" panose="02040503050406030204" pitchFamily="18" charset="0"/>
                                      </a:rPr>
                                      <m:t>𝑉</m:t>
                                    </m:r>
                                    <m:r>
                                      <a:rPr lang="en-US" sz="1050" kern="100">
                                        <a:effectLst/>
                                        <a:latin typeface="Cambria Math" panose="02040503050406030204" pitchFamily="18" charset="0"/>
                                      </a:rPr>
                                      <m:t>−</m:t>
                                    </m:r>
                                    <m:r>
                                      <a:rPr lang="en-US" sz="1050" kern="100">
                                        <a:effectLst/>
                                        <a:latin typeface="Cambria Math" panose="02040503050406030204" pitchFamily="18" charset="0"/>
                                      </a:rPr>
                                      <m:t>𝑏</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𝑎</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𝜔</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𝑟</m:t>
                                            </m:r>
                                          </m:sub>
                                        </m:sSub>
                                      </m:e>
                                    </m:d>
                                  </m:num>
                                  <m:den>
                                    <m:r>
                                      <a:rPr lang="en-US" sz="1050" kern="100">
                                        <a:effectLst/>
                                        <a:latin typeface="Cambria Math" panose="02040503050406030204" pitchFamily="18" charset="0"/>
                                      </a:rPr>
                                      <m:t>𝑉</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𝑉</m:t>
                                        </m:r>
                                        <m:r>
                                          <a:rPr lang="en-US" sz="1050" kern="100">
                                            <a:effectLst/>
                                            <a:latin typeface="Cambria Math" panose="02040503050406030204" pitchFamily="18" charset="0"/>
                                          </a:rPr>
                                          <m:t>+</m:t>
                                        </m:r>
                                        <m:r>
                                          <a:rPr lang="en-US" sz="1050" kern="100">
                                            <a:effectLst/>
                                            <a:latin typeface="Cambria Math" panose="02040503050406030204" pitchFamily="18" charset="0"/>
                                          </a:rPr>
                                          <m:t>𝑏</m:t>
                                        </m:r>
                                      </m:e>
                                    </m:d>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r>
                                      <a:rPr lang="en-US" sz="1050" kern="100">
                                        <a:effectLst/>
                                        <a:latin typeface="Cambria Math" panose="02040503050406030204" pitchFamily="18" charset="0"/>
                                      </a:rPr>
                                      <m:t>𝑉</m:t>
                                    </m:r>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den>
                                </m:f>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𝑎</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𝜔</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𝑟</m:t>
                                        </m:r>
                                      </m:sub>
                                    </m:sSub>
                                  </m:e>
                                </m:d>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𝑎</m:t>
                                    </m:r>
                                  </m:e>
                                  <m:sub>
                                    <m:r>
                                      <a:rPr lang="en-US" sz="1050" kern="100">
                                        <a:effectLst/>
                                        <a:latin typeface="Cambria Math" panose="02040503050406030204" pitchFamily="18" charset="0"/>
                                      </a:rPr>
                                      <m:t>𝑐</m:t>
                                    </m:r>
                                  </m:sub>
                                </m:sSub>
                                <m:r>
                                  <a:rPr lang="en-US" sz="1050" kern="100">
                                    <a:effectLst/>
                                    <a:latin typeface="Cambria Math" panose="02040503050406030204" pitchFamily="18" charset="0"/>
                                  </a:rPr>
                                  <m:t>𝛼</m:t>
                                </m:r>
                                <m:r>
                                  <a:rPr lang="en-US" sz="1050" kern="100">
                                    <a:effectLst/>
                                    <a:latin typeface="Cambria Math" panose="02040503050406030204" pitchFamily="18" charset="0"/>
                                  </a:rPr>
                                  <m:t>(</m:t>
                                </m:r>
                                <m:r>
                                  <a:rPr lang="en-US" sz="1050" kern="100">
                                    <a:effectLst/>
                                    <a:latin typeface="Cambria Math" panose="02040503050406030204" pitchFamily="18" charset="0"/>
                                  </a:rPr>
                                  <m:t>𝜔</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𝑟</m:t>
                                    </m:r>
                                  </m:sub>
                                </m:sSub>
                                <m:r>
                                  <a:rPr lang="en-US" sz="1050" kern="100">
                                    <a:effectLst/>
                                    <a:latin typeface="Cambria Math" panose="02040503050406030204" pitchFamily="18" charset="0"/>
                                  </a:rPr>
                                  <m:t>)</m:t>
                                </m:r>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440748">
                    <a:tc>
                      <a:txBody>
                        <a:bodyPr/>
                        <a:lstStyle/>
                        <a:p>
                          <a:pPr algn="ctr">
                            <a:spcAft>
                              <a:spcPts val="0"/>
                            </a:spcAft>
                          </a:pPr>
                          <a:r>
                            <a:rPr lang="en-US" sz="1800" kern="100" smtClean="0">
                              <a:effectLst/>
                            </a:rPr>
                            <a:t>Benedict-Webb-Rubin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𝑝</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r>
                                      <a:rPr lang="en-US" sz="1050" kern="100">
                                        <a:effectLst/>
                                        <a:latin typeface="Cambria Math" panose="02040503050406030204" pitchFamily="18" charset="0"/>
                                      </a:rPr>
                                      <m:t>𝑉</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0</m:t>
                                        </m:r>
                                      </m:sub>
                                    </m:sSub>
                                    <m:r>
                                      <a:rPr lang="en-US" sz="1050" kern="100">
                                        <a:effectLst/>
                                        <a:latin typeface="Cambria Math" panose="02040503050406030204" pitchFamily="18" charset="0"/>
                                      </a:rPr>
                                      <m:t>𝑅𝑇</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0</m:t>
                                        </m:r>
                                      </m:sub>
                                    </m:sSub>
                                    <m:r>
                                      <a:rPr lang="en-US" sz="1050" kern="100">
                                        <a:effectLst/>
                                        <a:latin typeface="Cambria Math" panose="02040503050406030204" pitchFamily="18" charset="0"/>
                                      </a:rPr>
                                      <m:t>−</m:t>
                                    </m:r>
                                    <m:f>
                                      <m:fPr>
                                        <m:type m:val="lin"/>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𝐶</m:t>
                                            </m:r>
                                          </m:e>
                                          <m:sub>
                                            <m:r>
                                              <a:rPr lang="en-US" sz="1050" kern="100">
                                                <a:effectLst/>
                                                <a:latin typeface="Cambria Math" panose="02040503050406030204" pitchFamily="18" charset="0"/>
                                              </a:rPr>
                                              <m:t>0</m:t>
                                            </m:r>
                                          </m:sub>
                                        </m:sSub>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𝑇</m:t>
                                            </m:r>
                                          </m:e>
                                          <m:sup>
                                            <m:r>
                                              <a:rPr lang="en-US" sz="1050" kern="100">
                                                <a:effectLst/>
                                                <a:latin typeface="Cambria Math" panose="02040503050406030204" pitchFamily="18" charset="0"/>
                                              </a:rPr>
                                              <m:t>2</m:t>
                                            </m:r>
                                          </m:sup>
                                        </m:sSup>
                                      </m:den>
                                    </m:f>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𝑉</m:t>
                                        </m:r>
                                      </m:e>
                                      <m:sup>
                                        <m:r>
                                          <a:rPr lang="en-US" sz="1050" kern="100">
                                            <a:effectLst/>
                                            <a:latin typeface="Cambria Math" panose="02040503050406030204" pitchFamily="18" charset="0"/>
                                          </a:rPr>
                                          <m:t>2</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𝑏𝑅𝑇</m:t>
                                    </m:r>
                                    <m:r>
                                      <a:rPr lang="en-US" sz="1050" kern="100">
                                        <a:effectLst/>
                                        <a:latin typeface="Cambria Math" panose="02040503050406030204" pitchFamily="18" charset="0"/>
                                      </a:rPr>
                                      <m:t>−</m:t>
                                    </m:r>
                                    <m:r>
                                      <a:rPr lang="en-US" sz="1050" kern="100">
                                        <a:effectLst/>
                                        <a:latin typeface="Cambria Math" panose="02040503050406030204" pitchFamily="18" charset="0"/>
                                      </a:rPr>
                                      <m:t>𝑎</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𝑉</m:t>
                                        </m:r>
                                      </m:e>
                                      <m:sup>
                                        <m:r>
                                          <a:rPr lang="en-US" sz="1050" kern="100">
                                            <a:effectLst/>
                                            <a:latin typeface="Cambria Math" panose="02040503050406030204" pitchFamily="18" charset="0"/>
                                          </a:rPr>
                                          <m:t>3</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𝛼</m:t>
                                    </m:r>
                                    <m:r>
                                      <a:rPr lang="en-US" sz="1050" kern="100">
                                        <a:effectLst/>
                                        <a:latin typeface="Cambria Math" panose="02040503050406030204" pitchFamily="18" charset="0"/>
                                      </a:rPr>
                                      <m:t>𝑎</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𝑉</m:t>
                                        </m:r>
                                      </m:e>
                                      <m:sup>
                                        <m:r>
                                          <a:rPr lang="en-US" sz="1050" kern="100">
                                            <a:effectLst/>
                                            <a:latin typeface="Cambria Math" panose="02040503050406030204" pitchFamily="18" charset="0"/>
                                          </a:rPr>
                                          <m:t>6</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𝑐</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𝑉</m:t>
                                        </m:r>
                                      </m:e>
                                      <m:sup>
                                        <m:r>
                                          <a:rPr lang="en-US" sz="1050" kern="100">
                                            <a:effectLst/>
                                            <a:latin typeface="Cambria Math" panose="02040503050406030204" pitchFamily="18" charset="0"/>
                                          </a:rPr>
                                          <m:t>3</m:t>
                                        </m:r>
                                      </m:sup>
                                    </m:sSup>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𝑇</m:t>
                                        </m:r>
                                      </m:e>
                                      <m:sup>
                                        <m:r>
                                          <a:rPr lang="en-US" sz="1050" kern="100">
                                            <a:effectLst/>
                                            <a:latin typeface="Cambria Math" panose="02040503050406030204" pitchFamily="18" charset="0"/>
                                          </a:rPr>
                                          <m:t>2</m:t>
                                        </m:r>
                                      </m:sup>
                                    </m:sSup>
                                  </m:den>
                                </m:f>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1+</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𝛾</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𝑉</m:t>
                                            </m:r>
                                          </m:e>
                                          <m:sup>
                                            <m:r>
                                              <a:rPr lang="en-US" sz="1050" kern="100">
                                                <a:effectLst/>
                                                <a:latin typeface="Cambria Math" panose="02040503050406030204" pitchFamily="18" charset="0"/>
                                              </a:rPr>
                                              <m:t>2</m:t>
                                            </m:r>
                                          </m:sup>
                                        </m:sSup>
                                      </m:den>
                                    </m:f>
                                  </m:e>
                                </m:d>
                                <m:r>
                                  <a:rPr lang="en-US" sz="1050" kern="100">
                                    <a:effectLst/>
                                    <a:latin typeface="Cambria Math" panose="02040503050406030204" pitchFamily="18" charset="0"/>
                                  </a:rPr>
                                  <m:t>𝑒𝑥𝑝</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𝛾</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𝑉</m:t>
                                            </m:r>
                                          </m:e>
                                          <m:sup>
                                            <m:r>
                                              <a:rPr lang="en-US" sz="1050" kern="100">
                                                <a:effectLst/>
                                                <a:latin typeface="Cambria Math" panose="02040503050406030204" pitchFamily="18" charset="0"/>
                                              </a:rPr>
                                              <m:t>2</m:t>
                                            </m:r>
                                          </m:sup>
                                        </m:sSup>
                                      </m:den>
                                    </m:f>
                                  </m:e>
                                </m:d>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3">
                      <a:txBody>
                        <a:bodyPr/>
                        <a:lstStyle/>
                        <a:p>
                          <a:pPr algn="ctr">
                            <a:spcAft>
                              <a:spcPts val="0"/>
                            </a:spcAft>
                          </a:pPr>
                          <a:r>
                            <a:rPr lang="zh-CN" sz="1050" kern="100">
                              <a:effectLst/>
                            </a:rPr>
                            <a:t>多常数方程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286886">
                    <a:tc>
                      <a:txBody>
                        <a:bodyPr/>
                        <a:lstStyle/>
                        <a:p>
                          <a:pPr algn="ctr">
                            <a:spcAft>
                              <a:spcPts val="0"/>
                            </a:spcAft>
                          </a:pPr>
                          <a:r>
                            <a:rPr lang="en-US" sz="1800" kern="100">
                              <a:effectLst/>
                            </a:rPr>
                            <a:t>Martin-Hou(55</a:t>
                          </a:r>
                          <a:r>
                            <a:rPr lang="en-US" sz="1800" kern="100" smtClean="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𝑝</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2</m:t>
                                        </m:r>
                                      </m:sub>
                                    </m:sSub>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2</m:t>
                                        </m:r>
                                      </m:sub>
                                    </m:sSub>
                                    <m:r>
                                      <a:rPr lang="en-US" sz="1050" kern="100">
                                        <a:effectLst/>
                                        <a:latin typeface="Cambria Math" panose="02040503050406030204" pitchFamily="18" charset="0"/>
                                      </a:rPr>
                                      <m:t>𝑇</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𝐶</m:t>
                                        </m:r>
                                      </m:e>
                                      <m:sub>
                                        <m:r>
                                          <a:rPr lang="en-US" sz="1050" kern="100">
                                            <a:effectLst/>
                                            <a:latin typeface="Cambria Math" panose="02040503050406030204" pitchFamily="18" charset="0"/>
                                          </a:rPr>
                                          <m:t>2</m:t>
                                        </m:r>
                                      </m:sub>
                                    </m:sSub>
                                    <m:r>
                                      <a:rPr lang="en-US" sz="1050" kern="100">
                                        <a:effectLst/>
                                        <a:latin typeface="Cambria Math" panose="02040503050406030204" pitchFamily="18" charset="0"/>
                                      </a:rPr>
                                      <m:t>𝑒𝑥𝑝</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m:t>
                                        </m:r>
                                        <m:r>
                                          <a:rPr lang="en-US" sz="1050" kern="100">
                                            <a:effectLst/>
                                            <a:latin typeface="Cambria Math" panose="02040503050406030204" pitchFamily="18" charset="0"/>
                                          </a:rPr>
                                          <m:t>𝑘</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𝐵</m:t>
                                            </m:r>
                                          </m:sub>
                                        </m:sSub>
                                      </m:e>
                                    </m:d>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2</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3</m:t>
                                        </m:r>
                                      </m:sub>
                                    </m:sSub>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3</m:t>
                                        </m:r>
                                      </m:sub>
                                    </m:sSub>
                                    <m:r>
                                      <a:rPr lang="en-US" sz="1050" kern="100">
                                        <a:effectLst/>
                                        <a:latin typeface="Cambria Math" panose="02040503050406030204" pitchFamily="18" charset="0"/>
                                      </a:rPr>
                                      <m:t>𝑇</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𝐶</m:t>
                                        </m:r>
                                      </m:e>
                                      <m:sub>
                                        <m:r>
                                          <a:rPr lang="en-US" sz="1050" kern="100">
                                            <a:effectLst/>
                                            <a:latin typeface="Cambria Math" panose="02040503050406030204" pitchFamily="18" charset="0"/>
                                          </a:rPr>
                                          <m:t>3</m:t>
                                        </m:r>
                                      </m:sub>
                                    </m:sSub>
                                    <m:r>
                                      <a:rPr lang="en-US" sz="1050" kern="100">
                                        <a:effectLst/>
                                        <a:latin typeface="Cambria Math" panose="02040503050406030204" pitchFamily="18" charset="0"/>
                                      </a:rPr>
                                      <m:t>𝑒𝑥𝑝</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m:t>
                                        </m:r>
                                        <m:r>
                                          <a:rPr lang="en-US" sz="1050" kern="100">
                                            <a:effectLst/>
                                            <a:latin typeface="Cambria Math" panose="02040503050406030204" pitchFamily="18" charset="0"/>
                                          </a:rPr>
                                          <m:t>𝑘</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𝐵</m:t>
                                            </m:r>
                                          </m:sub>
                                        </m:sSub>
                                      </m:e>
                                    </m:d>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3</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4</m:t>
                                        </m:r>
                                      </m:sub>
                                    </m:sSub>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4</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5</m:t>
                                        </m:r>
                                      </m:sub>
                                    </m:sSub>
                                    <m:r>
                                      <a:rPr lang="en-US" sz="1050" kern="100">
                                        <a:effectLst/>
                                        <a:latin typeface="Cambria Math" panose="02040503050406030204" pitchFamily="18" charset="0"/>
                                      </a:rPr>
                                      <m:t>𝑇</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5</m:t>
                                        </m:r>
                                      </m:sup>
                                    </m:sSup>
                                  </m:den>
                                </m:f>
                              </m:oMath>
                            </m:oMathPara>
                          </a14:m>
                          <a:endParaRPr lang="zh-CN" sz="1050" kern="100">
                            <a:effectLst/>
                          </a:endParaRPr>
                        </a:p>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1286886">
                    <a:tc>
                      <a:txBody>
                        <a:bodyPr/>
                        <a:lstStyle/>
                        <a:p>
                          <a:pPr algn="ctr">
                            <a:spcAft>
                              <a:spcPts val="0"/>
                            </a:spcAft>
                          </a:pPr>
                          <a:r>
                            <a:rPr lang="en-US" sz="1800" kern="100">
                              <a:effectLst/>
                            </a:rPr>
                            <a:t>Martin-Hou(81</a:t>
                          </a:r>
                          <a:r>
                            <a:rPr lang="en-US" sz="1800" kern="100" smtClean="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𝑝</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𝑅𝑇</m:t>
                                    </m:r>
                                  </m:num>
                                  <m:den>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2</m:t>
                                        </m:r>
                                      </m:sub>
                                    </m:sSub>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2</m:t>
                                        </m:r>
                                      </m:sub>
                                    </m:sSub>
                                    <m:r>
                                      <a:rPr lang="en-US" sz="1050" kern="100">
                                        <a:effectLst/>
                                        <a:latin typeface="Cambria Math" panose="02040503050406030204" pitchFamily="18" charset="0"/>
                                      </a:rPr>
                                      <m:t>𝑇</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𝐶</m:t>
                                        </m:r>
                                      </m:e>
                                      <m:sub>
                                        <m:r>
                                          <a:rPr lang="en-US" sz="1050" kern="100">
                                            <a:effectLst/>
                                            <a:latin typeface="Cambria Math" panose="02040503050406030204" pitchFamily="18" charset="0"/>
                                          </a:rPr>
                                          <m:t>2</m:t>
                                        </m:r>
                                      </m:sub>
                                    </m:sSub>
                                    <m:r>
                                      <a:rPr lang="en-US" sz="1050" kern="100">
                                        <a:effectLst/>
                                        <a:latin typeface="Cambria Math" panose="02040503050406030204" pitchFamily="18" charset="0"/>
                                      </a:rPr>
                                      <m:t>𝑒𝑥𝑝</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m:t>
                                        </m:r>
                                        <m:r>
                                          <a:rPr lang="en-US" sz="1050" kern="100">
                                            <a:effectLst/>
                                            <a:latin typeface="Cambria Math" panose="02040503050406030204" pitchFamily="18" charset="0"/>
                                          </a:rPr>
                                          <m:t>𝑘</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𝐵</m:t>
                                            </m:r>
                                          </m:sub>
                                        </m:sSub>
                                      </m:e>
                                    </m:d>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2</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3</m:t>
                                        </m:r>
                                      </m:sub>
                                    </m:sSub>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3</m:t>
                                        </m:r>
                                      </m:sub>
                                    </m:sSub>
                                    <m:r>
                                      <a:rPr lang="en-US" sz="1050" kern="100">
                                        <a:effectLst/>
                                        <a:latin typeface="Cambria Math" panose="02040503050406030204" pitchFamily="18" charset="0"/>
                                      </a:rPr>
                                      <m:t>𝑇</m:t>
                                    </m:r>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𝐶</m:t>
                                        </m:r>
                                      </m:e>
                                      <m:sub>
                                        <m:r>
                                          <a:rPr lang="en-US" sz="1050" kern="100">
                                            <a:effectLst/>
                                            <a:latin typeface="Cambria Math" panose="02040503050406030204" pitchFamily="18" charset="0"/>
                                          </a:rPr>
                                          <m:t>3</m:t>
                                        </m:r>
                                      </m:sub>
                                    </m:sSub>
                                    <m:r>
                                      <a:rPr lang="en-US" sz="1050" kern="100">
                                        <a:effectLst/>
                                        <a:latin typeface="Cambria Math" panose="02040503050406030204" pitchFamily="18" charset="0"/>
                                      </a:rPr>
                                      <m:t>𝑒𝑥𝑝</m:t>
                                    </m:r>
                                    <m:d>
                                      <m:dPr>
                                        <m:ctrlPr>
                                          <a:rPr lang="zh-CN" sz="1050" i="1" kern="100">
                                            <a:effectLst/>
                                            <a:latin typeface="Cambria Math" panose="02040503050406030204" pitchFamily="18" charset="0"/>
                                          </a:rPr>
                                        </m:ctrlPr>
                                      </m:dPr>
                                      <m:e>
                                        <m:r>
                                          <a:rPr lang="en-US" sz="1050" kern="100">
                                            <a:effectLst/>
                                            <a:latin typeface="Cambria Math" panose="02040503050406030204" pitchFamily="18" charset="0"/>
                                          </a:rPr>
                                          <m:t>−</m:t>
                                        </m:r>
                                        <m:r>
                                          <a:rPr lang="en-US" sz="1050" kern="100">
                                            <a:effectLst/>
                                            <a:latin typeface="Cambria Math" panose="02040503050406030204" pitchFamily="18" charset="0"/>
                                          </a:rPr>
                                          <m:t>𝑘</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a:rPr lang="en-US" sz="1050" kern="100">
                                                <a:effectLst/>
                                                <a:latin typeface="Cambria Math" panose="02040503050406030204" pitchFamily="18" charset="0"/>
                                              </a:rPr>
                                              <m:t>𝐵</m:t>
                                            </m:r>
                                          </m:sub>
                                        </m:sSub>
                                      </m:e>
                                    </m:d>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3</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𝐴</m:t>
                                        </m:r>
                                      </m:e>
                                      <m:sub>
                                        <m:r>
                                          <a:rPr lang="en-US" sz="1050" kern="100">
                                            <a:effectLst/>
                                            <a:latin typeface="Cambria Math" panose="02040503050406030204" pitchFamily="18" charset="0"/>
                                          </a:rPr>
                                          <m:t>4</m:t>
                                        </m:r>
                                      </m:sub>
                                    </m:sSub>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4</m:t>
                                        </m:r>
                                      </m:sub>
                                    </m:sSub>
                                    <m:r>
                                      <a:rPr lang="en-US" sz="1050" kern="100">
                                        <a:effectLst/>
                                        <a:latin typeface="Cambria Math" panose="02040503050406030204" pitchFamily="18" charset="0"/>
                                      </a:rPr>
                                      <m:t>𝑇</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4</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𝐵</m:t>
                                        </m:r>
                                      </m:e>
                                      <m:sub>
                                        <m:r>
                                          <a:rPr lang="en-US" sz="1050" kern="100">
                                            <a:effectLst/>
                                            <a:latin typeface="Cambria Math" panose="02040503050406030204" pitchFamily="18" charset="0"/>
                                          </a:rPr>
                                          <m:t>5</m:t>
                                        </m:r>
                                      </m:sub>
                                    </m:sSub>
                                    <m:r>
                                      <a:rPr lang="en-US" sz="1050" kern="100">
                                        <a:effectLst/>
                                        <a:latin typeface="Cambria Math" panose="02040503050406030204" pitchFamily="18" charset="0"/>
                                      </a:rPr>
                                      <m:t>𝑇</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m:t>
                                        </m:r>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𝑉</m:t>
                                            </m:r>
                                          </m:e>
                                          <m:sub>
                                            <m:r>
                                              <a:rPr lang="en-US" sz="1050" kern="100">
                                                <a:effectLst/>
                                                <a:latin typeface="Cambria Math" panose="02040503050406030204" pitchFamily="18" charset="0"/>
                                              </a:rPr>
                                              <m:t>𝑚</m:t>
                                            </m:r>
                                          </m:sub>
                                        </m:sSub>
                                        <m:r>
                                          <a:rPr lang="en-US" sz="1050" kern="100">
                                            <a:effectLst/>
                                            <a:latin typeface="Cambria Math" panose="02040503050406030204" pitchFamily="18" charset="0"/>
                                          </a:rPr>
                                          <m:t>−</m:t>
                                        </m:r>
                                        <m:r>
                                          <a:rPr lang="en-US" sz="1050" kern="100">
                                            <a:effectLst/>
                                            <a:latin typeface="Cambria Math" panose="02040503050406030204" pitchFamily="18" charset="0"/>
                                          </a:rPr>
                                          <m:t>𝑏</m:t>
                                        </m:r>
                                        <m:r>
                                          <a:rPr lang="en-US" sz="1050" kern="100">
                                            <a:effectLst/>
                                            <a:latin typeface="Cambria Math" panose="02040503050406030204" pitchFamily="18" charset="0"/>
                                          </a:rPr>
                                          <m:t>)</m:t>
                                        </m:r>
                                      </m:e>
                                      <m:sup>
                                        <m:r>
                                          <a:rPr lang="en-US" sz="1050" kern="100">
                                            <a:effectLst/>
                                            <a:latin typeface="Cambria Math" panose="02040503050406030204" pitchFamily="18" charset="0"/>
                                          </a:rPr>
                                          <m:t>5</m:t>
                                        </m:r>
                                      </m:sup>
                                    </m:sSup>
                                  </m:den>
                                </m:f>
                              </m:oMath>
                            </m:oMathPara>
                          </a14:m>
                          <a:endParaRPr lang="zh-CN" sz="1050" kern="100">
                            <a:effectLst/>
                          </a:endParaRPr>
                        </a:p>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433628">
                    <a:tc>
                      <a:txBody>
                        <a:bodyPr/>
                        <a:lstStyle/>
                        <a:p>
                          <a:pPr algn="ctr">
                            <a:spcAft>
                              <a:spcPts val="0"/>
                            </a:spcAft>
                          </a:pPr>
                          <a:r>
                            <a:rPr lang="zh-CN" sz="1800" kern="100">
                              <a:effectLst/>
                            </a:rPr>
                            <a:t>奥尼斯</a:t>
                          </a:r>
                          <a:r>
                            <a:rPr lang="en-US" sz="1800" kern="100">
                              <a:effectLst/>
                            </a:rPr>
                            <a:t>(Onnes)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𝑍</m:t>
                                </m:r>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𝑝𝑣</m:t>
                                    </m:r>
                                  </m:num>
                                  <m:den>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a:rPr lang="en-US" sz="1050" kern="100">
                                            <a:effectLst/>
                                            <a:latin typeface="Cambria Math" panose="02040503050406030204" pitchFamily="18" charset="0"/>
                                          </a:rPr>
                                          <m:t>𝑔</m:t>
                                        </m:r>
                                      </m:sub>
                                    </m:sSub>
                                    <m:r>
                                      <a:rPr lang="en-US" sz="1050" kern="100">
                                        <a:effectLst/>
                                        <a:latin typeface="Cambria Math" panose="02040503050406030204" pitchFamily="18" charset="0"/>
                                      </a:rPr>
                                      <m:t>𝑇</m:t>
                                    </m:r>
                                  </m:den>
                                </m:f>
                                <m:r>
                                  <a:rPr lang="en-US" sz="1050" kern="100">
                                    <a:effectLst/>
                                    <a:latin typeface="Cambria Math" panose="02040503050406030204" pitchFamily="18" charset="0"/>
                                  </a:rPr>
                                  <m:t>=1+</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𝐵</m:t>
                                    </m:r>
                                  </m:num>
                                  <m:den>
                                    <m:r>
                                      <a:rPr lang="en-US" sz="1050" kern="100">
                                        <a:effectLst/>
                                        <a:latin typeface="Cambria Math" panose="02040503050406030204" pitchFamily="18" charset="0"/>
                                      </a:rPr>
                                      <m:t>𝑣</m:t>
                                    </m:r>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𝐶</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𝑣</m:t>
                                        </m:r>
                                      </m:e>
                                      <m:sup>
                                        <m:r>
                                          <a:rPr lang="en-US" sz="1050" kern="100">
                                            <a:effectLst/>
                                            <a:latin typeface="Cambria Math" panose="02040503050406030204" pitchFamily="18" charset="0"/>
                                          </a:rPr>
                                          <m:t>2</m:t>
                                        </m:r>
                                      </m:sup>
                                    </m:sSup>
                                  </m:den>
                                </m:f>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𝐷</m:t>
                                    </m:r>
                                  </m:num>
                                  <m:den>
                                    <m:sSup>
                                      <m:sSupPr>
                                        <m:ctrlPr>
                                          <a:rPr lang="zh-CN" sz="1050" i="1" kern="100">
                                            <a:effectLst/>
                                            <a:latin typeface="Cambria Math" panose="02040503050406030204" pitchFamily="18" charset="0"/>
                                          </a:rPr>
                                        </m:ctrlPr>
                                      </m:sSupPr>
                                      <m:e>
                                        <m:r>
                                          <a:rPr lang="en-US" sz="1050" kern="100">
                                            <a:effectLst/>
                                            <a:latin typeface="Cambria Math" panose="02040503050406030204" pitchFamily="18" charset="0"/>
                                          </a:rPr>
                                          <m:t>𝑣</m:t>
                                        </m:r>
                                      </m:e>
                                      <m:sup>
                                        <m:r>
                                          <a:rPr lang="en-US" sz="1050" kern="100">
                                            <a:effectLst/>
                                            <a:latin typeface="Cambria Math" panose="02040503050406030204" pitchFamily="18" charset="0"/>
                                          </a:rPr>
                                          <m:t>3</m:t>
                                        </m:r>
                                      </m:sup>
                                    </m:sSup>
                                  </m:den>
                                </m:f>
                                <m:r>
                                  <a:rPr lang="en-US" sz="1050" kern="100">
                                    <a:effectLst/>
                                    <a:latin typeface="Cambria Math" panose="02040503050406030204" pitchFamily="18" charset="0"/>
                                  </a:rPr>
                                  <m:t>+…</m:t>
                                </m:r>
                              </m:oMath>
                            </m:oMathPara>
                          </a14:m>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 xmlns:m="http://schemas.openxmlformats.org/officeDocument/2006/math">
                              <m:r>
                                <a:rPr lang="en-US" sz="1050" kern="100">
                                  <a:effectLst/>
                                  <a:latin typeface="Cambria Math" panose="02040503050406030204" pitchFamily="18" charset="0"/>
                                </a:rPr>
                                <m:t>𝐵</m:t>
                              </m:r>
                            </m:oMath>
                          </a14:m>
                          <a:r>
                            <a:rPr lang="zh-CN" sz="1050" kern="100">
                              <a:effectLst/>
                            </a:rPr>
                            <a:t>、</a:t>
                          </a:r>
                          <a14:m>
                            <m:oMath xmlns:m="http://schemas.openxmlformats.org/officeDocument/2006/math">
                              <m:r>
                                <a:rPr lang="en-US" sz="1050" kern="100">
                                  <a:effectLst/>
                                  <a:latin typeface="Cambria Math" panose="02040503050406030204" pitchFamily="18" charset="0"/>
                                </a:rPr>
                                <m:t>𝐶</m:t>
                              </m:r>
                            </m:oMath>
                          </a14:m>
                          <a:r>
                            <a:rPr lang="zh-CN" sz="1050" kern="100">
                              <a:effectLst/>
                            </a:rPr>
                            <a:t>、</a:t>
                          </a:r>
                          <a14:m>
                            <m:oMath xmlns:m="http://schemas.openxmlformats.org/officeDocument/2006/math">
                              <m:r>
                                <a:rPr lang="en-US" sz="1050" kern="100">
                                  <a:effectLst/>
                                  <a:latin typeface="Cambria Math" panose="02040503050406030204" pitchFamily="18" charset="0"/>
                                </a:rPr>
                                <m:t>𝐷</m:t>
                              </m:r>
                            </m:oMath>
                          </a14:m>
                          <a:r>
                            <a:rPr lang="zh-CN" sz="1050" kern="100">
                              <a:effectLst/>
                            </a:rPr>
                            <a:t>为温度的函数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维里方程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4" name="内容占位符 3"/>
              <p:cNvGraphicFramePr>
                <a:graphicFrameLocks noGrp="1"/>
              </p:cNvGraphicFramePr>
              <p:nvPr>
                <p:ph sz="quarter" idx="13"/>
                <p:extLst>
                  <p:ext uri="{D42A27DB-BD31-4B8C-83A1-F6EECF244321}">
                    <p14:modId xmlns:p14="http://schemas.microsoft.com/office/powerpoint/2010/main" val="4106067751"/>
                  </p:ext>
                </p:extLst>
              </p:nvPr>
            </p:nvGraphicFramePr>
            <p:xfrm>
              <a:off x="457201" y="1300288"/>
              <a:ext cx="11653023" cy="5278931"/>
            </p:xfrm>
            <a:graphic>
              <a:graphicData uri="http://schemas.openxmlformats.org/drawingml/2006/table">
                <a:tbl>
                  <a:tblPr firstRow="1" firstCol="1" bandRow="1">
                    <a:tableStyleId>{5C22544A-7EE6-4342-B048-85BDC9FD1C3A}</a:tableStyleId>
                  </a:tblPr>
                  <a:tblGrid>
                    <a:gridCol w="2582310"/>
                    <a:gridCol w="5584128"/>
                    <a:gridCol w="2365564"/>
                    <a:gridCol w="1121021"/>
                  </a:tblGrid>
                  <a:tr h="199333">
                    <a:tc>
                      <a:txBody>
                        <a:bodyPr/>
                        <a:lstStyle/>
                        <a:p>
                          <a:pPr algn="ctr">
                            <a:spcAft>
                              <a:spcPts val="0"/>
                            </a:spcAft>
                          </a:pPr>
                          <a:r>
                            <a:rPr lang="zh-CN" sz="1050" kern="100">
                              <a:effectLst/>
                            </a:rPr>
                            <a:t>提出者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73276">
                    <a:tc>
                      <a:txBody>
                        <a:bodyPr/>
                        <a:lstStyle/>
                        <a:p>
                          <a:pPr algn="ctr">
                            <a:spcAft>
                              <a:spcPts val="0"/>
                            </a:spcAft>
                          </a:pPr>
                          <a:r>
                            <a:rPr lang="en-US" sz="1800" kern="100">
                              <a:effectLst/>
                            </a:rPr>
                            <a:t>Van der Waals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67213" r="-62882" b="-1285246"/>
                          </a:stretch>
                        </a:blipFill>
                      </a:tcPr>
                    </a:tc>
                    <a:tc>
                      <a:txBody>
                        <a:bodyPr/>
                        <a:lstStyle/>
                        <a:p>
                          <a:endParaRPr lang="zh-CN"/>
                        </a:p>
                      </a:txBody>
                      <a:tcPr marL="68580" marR="68580" marT="0" marB="0" anchor="ctr">
                        <a:blipFill rotWithShape="0">
                          <a:blip r:embed="rId2"/>
                          <a:stretch>
                            <a:fillRect l="-345876" t="-67213" r="-48454" b="-1285246"/>
                          </a:stretch>
                        </a:blipFill>
                      </a:tcPr>
                    </a:tc>
                    <a:tc rowSpan="4">
                      <a:txBody>
                        <a:bodyPr/>
                        <a:lstStyle/>
                        <a:p>
                          <a:pPr algn="ctr">
                            <a:spcAft>
                              <a:spcPts val="0"/>
                            </a:spcAft>
                          </a:pPr>
                          <a:r>
                            <a:rPr lang="zh-CN" sz="1050" kern="100">
                              <a:effectLst/>
                            </a:rPr>
                            <a:t>三次方方程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7459">
                    <a:tc>
                      <a:txBody>
                        <a:bodyPr/>
                        <a:lstStyle/>
                        <a:p>
                          <a:pPr algn="ctr">
                            <a:spcAft>
                              <a:spcPts val="0"/>
                            </a:spcAft>
                          </a:pPr>
                          <a:r>
                            <a:rPr lang="en-US" sz="1800" kern="100" smtClean="0">
                              <a:effectLst/>
                            </a:rPr>
                            <a:t>Redlich-Kwong</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145714" r="-62882" b="-1020000"/>
                          </a:stretch>
                        </a:blipFill>
                      </a:tcPr>
                    </a:tc>
                    <a:tc>
                      <a:txBody>
                        <a:bodyPr/>
                        <a:lstStyle/>
                        <a:p>
                          <a:endParaRPr lang="zh-CN"/>
                        </a:p>
                      </a:txBody>
                      <a:tcPr marL="68580" marR="68580" marT="0" marB="0" anchor="ctr">
                        <a:blipFill rotWithShape="0">
                          <a:blip r:embed="rId2"/>
                          <a:stretch>
                            <a:fillRect l="-345876" t="-145714" r="-48454" b="-1020000"/>
                          </a:stretch>
                        </a:blipFill>
                      </a:tcPr>
                    </a:tc>
                    <a:tc vMerge="1">
                      <a:txBody>
                        <a:bodyPr/>
                        <a:lstStyle/>
                        <a:p>
                          <a:endParaRPr lang="zh-CN" altLang="en-US"/>
                        </a:p>
                      </a:txBody>
                      <a:tcPr/>
                    </a:tc>
                  </a:tr>
                  <a:tr h="408555">
                    <a:tc>
                      <a:txBody>
                        <a:bodyPr/>
                        <a:lstStyle/>
                        <a:p>
                          <a:pPr algn="ctr">
                            <a:spcAft>
                              <a:spcPts val="0"/>
                            </a:spcAft>
                          </a:pPr>
                          <a:r>
                            <a:rPr lang="en-US" sz="1800" kern="100" smtClean="0">
                              <a:effectLst/>
                            </a:rPr>
                            <a:t>Redlich-Kwong-Soave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256716" r="-62882" b="-965672"/>
                          </a:stretch>
                        </a:blipFill>
                      </a:tcPr>
                    </a:tc>
                    <a:tc>
                      <a:txBody>
                        <a:bodyPr/>
                        <a:lstStyle/>
                        <a:p>
                          <a:endParaRPr lang="zh-CN"/>
                        </a:p>
                      </a:txBody>
                      <a:tcPr marL="68580" marR="68580" marT="0" marB="0" anchor="ctr">
                        <a:blipFill rotWithShape="0">
                          <a:blip r:embed="rId2"/>
                          <a:stretch>
                            <a:fillRect l="-345876" t="-256716" r="-48454" b="-965672"/>
                          </a:stretch>
                        </a:blipFill>
                      </a:tcPr>
                    </a:tc>
                    <a:tc vMerge="1">
                      <a:txBody>
                        <a:bodyPr/>
                        <a:lstStyle/>
                        <a:p>
                          <a:endParaRPr lang="zh-CN" altLang="en-US"/>
                        </a:p>
                      </a:txBody>
                      <a:tcPr/>
                    </a:tc>
                  </a:tr>
                  <a:tr h="422160">
                    <a:tc>
                      <a:txBody>
                        <a:bodyPr/>
                        <a:lstStyle/>
                        <a:p>
                          <a:pPr algn="ctr">
                            <a:spcAft>
                              <a:spcPts val="0"/>
                            </a:spcAft>
                          </a:pPr>
                          <a:r>
                            <a:rPr lang="en-US" sz="1800" kern="100" smtClean="0">
                              <a:effectLst/>
                            </a:rPr>
                            <a:t>Peng-Robinson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341429" r="-62882" b="-824286"/>
                          </a:stretch>
                        </a:blipFill>
                      </a:tcPr>
                    </a:tc>
                    <a:tc>
                      <a:txBody>
                        <a:bodyPr/>
                        <a:lstStyle/>
                        <a:p>
                          <a:endParaRPr lang="zh-CN"/>
                        </a:p>
                      </a:txBody>
                      <a:tcPr marL="68580" marR="68580" marT="0" marB="0" anchor="ctr">
                        <a:blipFill rotWithShape="0">
                          <a:blip r:embed="rId2"/>
                          <a:stretch>
                            <a:fillRect l="-345876" t="-341429" r="-48454" b="-824286"/>
                          </a:stretch>
                        </a:blipFill>
                      </a:tcPr>
                    </a:tc>
                    <a:tc vMerge="1">
                      <a:txBody>
                        <a:bodyPr/>
                        <a:lstStyle/>
                        <a:p>
                          <a:endParaRPr lang="zh-CN" altLang="en-US"/>
                        </a:p>
                      </a:txBody>
                      <a:tcPr/>
                    </a:tc>
                  </a:tr>
                  <a:tr h="440748">
                    <a:tc>
                      <a:txBody>
                        <a:bodyPr/>
                        <a:lstStyle/>
                        <a:p>
                          <a:pPr algn="ctr">
                            <a:spcAft>
                              <a:spcPts val="0"/>
                            </a:spcAft>
                          </a:pPr>
                          <a:r>
                            <a:rPr lang="en-US" sz="1800" kern="100" smtClean="0">
                              <a:effectLst/>
                            </a:rPr>
                            <a:t>Benedict-Webb-Rubin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429167" r="-62882" b="-701389"/>
                          </a:stretch>
                        </a:blipFill>
                      </a:tcP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3">
                      <a:txBody>
                        <a:bodyPr/>
                        <a:lstStyle/>
                        <a:p>
                          <a:pPr algn="ctr">
                            <a:spcAft>
                              <a:spcPts val="0"/>
                            </a:spcAft>
                          </a:pPr>
                          <a:r>
                            <a:rPr lang="zh-CN" sz="1050" kern="100">
                              <a:effectLst/>
                            </a:rPr>
                            <a:t>多常数方程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286886">
                    <a:tc>
                      <a:txBody>
                        <a:bodyPr/>
                        <a:lstStyle/>
                        <a:p>
                          <a:pPr algn="ctr">
                            <a:spcAft>
                              <a:spcPts val="0"/>
                            </a:spcAft>
                          </a:pPr>
                          <a:r>
                            <a:rPr lang="en-US" sz="1800" kern="100">
                              <a:effectLst/>
                            </a:rPr>
                            <a:t>Martin-Hou(55</a:t>
                          </a:r>
                          <a:r>
                            <a:rPr lang="en-US" sz="1800" kern="100" smtClean="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180569" r="-62882" b="-139336"/>
                          </a:stretch>
                        </a:blipFill>
                      </a:tcP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1286886">
                    <a:tc>
                      <a:txBody>
                        <a:bodyPr/>
                        <a:lstStyle/>
                        <a:p>
                          <a:pPr algn="ctr">
                            <a:spcAft>
                              <a:spcPts val="0"/>
                            </a:spcAft>
                          </a:pPr>
                          <a:r>
                            <a:rPr lang="en-US" sz="1800" kern="100">
                              <a:effectLst/>
                            </a:rPr>
                            <a:t>Martin-Hou(81</a:t>
                          </a:r>
                          <a:r>
                            <a:rPr lang="en-US" sz="1800" kern="100" smtClean="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279245" r="-62882" b="-38679"/>
                          </a:stretch>
                        </a:blipFill>
                      </a:tcP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r>
                  <a:tr h="433628">
                    <a:tc>
                      <a:txBody>
                        <a:bodyPr/>
                        <a:lstStyle/>
                        <a:p>
                          <a:pPr algn="ctr">
                            <a:spcAft>
                              <a:spcPts val="0"/>
                            </a:spcAft>
                          </a:pPr>
                          <a:r>
                            <a:rPr lang="zh-CN" sz="1800" kern="100">
                              <a:effectLst/>
                            </a:rPr>
                            <a:t>奥尼斯</a:t>
                          </a:r>
                          <a:r>
                            <a:rPr lang="en-US" sz="1800" kern="100">
                              <a:effectLst/>
                            </a:rPr>
                            <a:t>(Onnes)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0">
                          <a:blip r:embed="rId2"/>
                          <a:stretch>
                            <a:fillRect l="-46507" t="-1132394" r="-62882" b="-15493"/>
                          </a:stretch>
                        </a:blipFill>
                      </a:tcPr>
                    </a:tc>
                    <a:tc>
                      <a:txBody>
                        <a:bodyPr/>
                        <a:lstStyle/>
                        <a:p>
                          <a:endParaRPr lang="zh-CN"/>
                        </a:p>
                      </a:txBody>
                      <a:tcPr marL="68580" marR="68580" marT="0" marB="0" anchor="ctr">
                        <a:blipFill rotWithShape="0">
                          <a:blip r:embed="rId2"/>
                          <a:stretch>
                            <a:fillRect l="-345876" t="-1132394" r="-48454" b="-15493"/>
                          </a:stretch>
                        </a:blipFill>
                      </a:tcPr>
                    </a:tc>
                    <a:tc>
                      <a:txBody>
                        <a:bodyPr/>
                        <a:lstStyle/>
                        <a:p>
                          <a:pPr algn="ctr">
                            <a:spcAft>
                              <a:spcPts val="0"/>
                            </a:spcAft>
                          </a:pPr>
                          <a:r>
                            <a:rPr lang="zh-CN" sz="1050" kern="100">
                              <a:effectLst/>
                            </a:rPr>
                            <a:t>维里方程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Fallback>
      </mc:AlternateContent>
    </p:spTree>
    <p:extLst>
      <p:ext uri="{BB962C8B-B14F-4D97-AF65-F5344CB8AC3E}">
        <p14:creationId xmlns:p14="http://schemas.microsoft.com/office/powerpoint/2010/main" val="3341699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三次方方程</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en-US" altLang="zh-CN"/>
                  <a:t>Redlich-Kwong</a:t>
                </a:r>
                <a:r>
                  <a:rPr lang="zh-CN" altLang="zh-CN"/>
                  <a:t>真实气体状态方程来计算环境气体的密度，公式</a:t>
                </a:r>
                <a:r>
                  <a:rPr lang="zh-CN" altLang="zh-CN" smtClean="0"/>
                  <a:t>如</a:t>
                </a:r>
                <a:r>
                  <a:rPr lang="zh-CN" altLang="en-US" smtClean="0"/>
                  <a:t>下</a:t>
                </a:r>
                <a:r>
                  <a:rPr lang="zh-CN" altLang="zh-CN" smtClean="0"/>
                  <a:t>所</a:t>
                </a:r>
                <a:r>
                  <a:rPr lang="zh-CN" altLang="zh-CN"/>
                  <a:t>示，式中，</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0.42748</m:t>
                        </m:r>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a:latin typeface="Cambria Math" panose="02040503050406030204" pitchFamily="18" charset="0"/>
                              </a:rPr>
                              <m:t>2</m:t>
                            </m:r>
                          </m:sup>
                        </m:sSup>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𝑐</m:t>
                            </m:r>
                          </m:sub>
                          <m:sup>
                            <m:r>
                              <a:rPr lang="en-US" altLang="zh-CN">
                                <a:latin typeface="Cambria Math" panose="02040503050406030204" pitchFamily="18" charset="0"/>
                              </a:rPr>
                              <m:t>2.5</m:t>
                            </m:r>
                          </m:sup>
                        </m:sSubSup>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𝑐</m:t>
                            </m:r>
                          </m:sub>
                        </m:sSub>
                      </m:den>
                    </m:f>
                  </m:oMath>
                </a14:m>
                <a:r>
                  <a:rPr lang="en-US" altLang="zh-CN"/>
                  <a:t>, </a:t>
                </a:r>
                <a14:m>
                  <m:oMath xmlns:m="http://schemas.openxmlformats.org/officeDocument/2006/math">
                    <m:r>
                      <a:rPr lang="en-US" altLang="zh-CN" i="1">
                        <a:latin typeface="Cambria Math" panose="02040503050406030204" pitchFamily="18" charset="0"/>
                      </a:rPr>
                      <m:t>𝑏</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0.08664</m:t>
                        </m:r>
                        <m:r>
                          <a:rPr lang="en-US" altLang="zh-CN" i="1">
                            <a:latin typeface="Cambria Math" panose="02040503050406030204" pitchFamily="18" charset="0"/>
                          </a:rPr>
                          <m:t>𝑅</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𝑐</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𝑐</m:t>
                            </m:r>
                          </m:sub>
                        </m:sSub>
                      </m:den>
                    </m:f>
                  </m:oMath>
                </a14:m>
                <a:r>
                  <a:rPr lang="en-US" altLang="zh-CN"/>
                  <a:t>, </a:t>
                </a:r>
                <a14:m>
                  <m:oMath xmlns:m="http://schemas.openxmlformats.org/officeDocument/2006/math">
                    <m:r>
                      <a:rPr lang="en-US" altLang="zh-CN" i="1">
                        <a:latin typeface="Cambria Math" panose="02040503050406030204" pitchFamily="18" charset="0"/>
                      </a:rPr>
                      <m:t>𝑣</m:t>
                    </m:r>
                    <m:r>
                      <a:rPr lang="en-US" altLang="zh-CN">
                        <a:latin typeface="Cambria Math" panose="02040503050406030204" pitchFamily="18" charset="0"/>
                      </a:rPr>
                      <m:t>=</m:t>
                    </m:r>
                    <m:f>
                      <m:fPr>
                        <m:type m:val="lin"/>
                        <m:ctrlPr>
                          <a:rPr lang="zh-CN" altLang="zh-CN" i="1">
                            <a:latin typeface="Cambria Math" panose="02040503050406030204" pitchFamily="18" charset="0"/>
                          </a:rPr>
                        </m:ctrlPr>
                      </m:fPr>
                      <m:num>
                        <m:r>
                          <a:rPr lang="en-US" altLang="zh-CN" i="1">
                            <a:latin typeface="Cambria Math" panose="02040503050406030204" pitchFamily="18" charset="0"/>
                          </a:rPr>
                          <m:t>𝑉</m:t>
                        </m:r>
                      </m:num>
                      <m:den>
                        <m:r>
                          <a:rPr lang="en-US" altLang="zh-CN" i="1">
                            <a:latin typeface="Cambria Math" panose="02040503050406030204" pitchFamily="18" charset="0"/>
                          </a:rPr>
                          <m:t>𝑛</m:t>
                        </m:r>
                      </m:den>
                    </m:f>
                  </m:oMath>
                </a14:m>
                <a:r>
                  <a:rPr lang="en-US" altLang="zh-CN"/>
                  <a:t>, </a:t>
                </a:r>
                <a14:m>
                  <m:oMath xmlns:m="http://schemas.openxmlformats.org/officeDocument/2006/math">
                    <m:r>
                      <a:rPr lang="en-US" altLang="zh-CN" i="1">
                        <a:latin typeface="Cambria Math" panose="02040503050406030204" pitchFamily="18" charset="0"/>
                      </a:rPr>
                      <m:t>𝑛</m:t>
                    </m:r>
                    <m:r>
                      <a:rPr lang="en-US" altLang="zh-CN">
                        <a:latin typeface="Cambria Math" panose="02040503050406030204" pitchFamily="18" charset="0"/>
                      </a:rPr>
                      <m:t>=</m:t>
                    </m:r>
                    <m:f>
                      <m:fPr>
                        <m:type m:val="lin"/>
                        <m:ctrlPr>
                          <a:rPr lang="zh-CN" altLang="zh-CN"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𝑀</m:t>
                        </m:r>
                      </m:den>
                    </m:f>
                  </m:oMath>
                </a14:m>
                <a:r>
                  <a:rPr lang="en-US" altLang="zh-CN"/>
                  <a:t>,</a:t>
                </a:r>
                <a14:m>
                  <m:oMath xmlns:m="http://schemas.openxmlformats.org/officeDocument/2006/math">
                    <m:r>
                      <a:rPr lang="en-US" altLang="zh-CN" i="1">
                        <a:latin typeface="Cambria Math" panose="02040503050406030204" pitchFamily="18" charset="0"/>
                      </a:rPr>
                      <m:t>𝑀</m:t>
                    </m:r>
                    <m:r>
                      <a:rPr lang="en-US" altLang="zh-CN">
                        <a:latin typeface="Cambria Math" panose="02040503050406030204" pitchFamily="18" charset="0"/>
                      </a:rPr>
                      <m:t>=28</m:t>
                    </m:r>
                    <m:f>
                      <m:fPr>
                        <m:type m:val="lin"/>
                        <m:ctrlPr>
                          <a:rPr lang="zh-CN" altLang="zh-CN" i="1">
                            <a:latin typeface="Cambria Math" panose="02040503050406030204" pitchFamily="18" charset="0"/>
                          </a:rPr>
                        </m:ctrlPr>
                      </m:fPr>
                      <m:num>
                        <m:r>
                          <a:rPr lang="en-US" altLang="zh-CN" i="1">
                            <a:latin typeface="Cambria Math" panose="02040503050406030204" pitchFamily="18" charset="0"/>
                          </a:rPr>
                          <m:t>𝑔</m:t>
                        </m:r>
                      </m:num>
                      <m:den>
                        <m:r>
                          <a:rPr lang="en-US" altLang="zh-CN" i="1">
                            <a:latin typeface="Cambria Math" panose="02040503050406030204" pitchFamily="18" charset="0"/>
                          </a:rPr>
                          <m:t>𝑚𝑜𝑙</m:t>
                        </m:r>
                      </m:den>
                    </m:f>
                  </m:oMath>
                </a14:m>
                <a:r>
                  <a:rPr lang="en-US" altLang="zh-CN"/>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𝑐</m:t>
                        </m:r>
                      </m:sub>
                    </m:sSub>
                  </m:oMath>
                </a14:m>
                <a:r>
                  <a:rPr lang="en-US" altLang="zh-CN"/>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𝑐</m:t>
                        </m:r>
                      </m:sub>
                    </m:sSub>
                  </m:oMath>
                </a14:m>
                <a:r>
                  <a:rPr lang="en-US" altLang="zh-CN"/>
                  <a:t>, </a:t>
                </a:r>
                <a14:m>
                  <m:oMath xmlns:m="http://schemas.openxmlformats.org/officeDocument/2006/math">
                    <m:r>
                      <a:rPr lang="en-US" altLang="zh-CN" i="1">
                        <a:latin typeface="Cambria Math" panose="02040503050406030204" pitchFamily="18" charset="0"/>
                      </a:rPr>
                      <m:t>𝑚</m:t>
                    </m:r>
                  </m:oMath>
                </a14:m>
                <a:r>
                  <a:rPr lang="zh-CN" altLang="zh-CN"/>
                  <a:t>和</a:t>
                </a:r>
                <a14:m>
                  <m:oMath xmlns:m="http://schemas.openxmlformats.org/officeDocument/2006/math">
                    <m:r>
                      <a:rPr lang="en-US" altLang="zh-CN" i="1">
                        <a:latin typeface="Cambria Math" panose="02040503050406030204" pitchFamily="18" charset="0"/>
                      </a:rPr>
                      <m:t>𝑀</m:t>
                    </m:r>
                  </m:oMath>
                </a14:m>
                <a:r>
                  <a:rPr lang="zh-CN" altLang="zh-CN"/>
                  <a:t>分别是环境气体的临界温度、临界压力、质量与摩尔质量</a:t>
                </a:r>
                <a:r>
                  <a:rPr lang="zh-CN" altLang="zh-CN" smtClean="0"/>
                  <a:t>。</a:t>
                </a:r>
                <a:endParaRPr lang="en-US" altLang="zh-CN" smtClean="0"/>
              </a:p>
              <a:p>
                <a14:m>
                  <m:oMath xmlns:m="http://schemas.openxmlformats.org/officeDocument/2006/math">
                    <m:r>
                      <a:rPr lang="en-US" altLang="zh-CN" kern="100">
                        <a:latin typeface="Cambria Math" panose="02040503050406030204" pitchFamily="18" charset="0"/>
                      </a:rPr>
                      <m:t>𝑝</m:t>
                    </m:r>
                    <m:r>
                      <a:rPr lang="en-US" altLang="zh-CN" kern="100">
                        <a:latin typeface="Cambria Math" panose="02040503050406030204" pitchFamily="18" charset="0"/>
                      </a:rPr>
                      <m:t>=</m:t>
                    </m:r>
                    <m:f>
                      <m:fPr>
                        <m:ctrlPr>
                          <a:rPr lang="zh-CN" altLang="zh-CN" i="1" kern="100">
                            <a:latin typeface="Cambria Math" panose="02040503050406030204" pitchFamily="18" charset="0"/>
                          </a:rPr>
                        </m:ctrlPr>
                      </m:fPr>
                      <m:num>
                        <m:r>
                          <a:rPr lang="en-US" altLang="zh-CN" kern="100">
                            <a:latin typeface="Cambria Math" panose="02040503050406030204" pitchFamily="18" charset="0"/>
                          </a:rPr>
                          <m:t>𝑅𝑇</m:t>
                        </m:r>
                      </m:num>
                      <m:den>
                        <m:r>
                          <a:rPr lang="en-US" altLang="zh-CN" kern="100">
                            <a:latin typeface="Cambria Math" panose="02040503050406030204" pitchFamily="18" charset="0"/>
                          </a:rPr>
                          <m:t>𝑣</m:t>
                        </m:r>
                        <m:r>
                          <a:rPr lang="en-US" altLang="zh-CN" kern="100">
                            <a:latin typeface="Cambria Math" panose="02040503050406030204" pitchFamily="18" charset="0"/>
                          </a:rPr>
                          <m:t>−</m:t>
                        </m:r>
                        <m:r>
                          <a:rPr lang="en-US" altLang="zh-CN" kern="100">
                            <a:latin typeface="Cambria Math" panose="02040503050406030204" pitchFamily="18" charset="0"/>
                          </a:rPr>
                          <m:t>𝑏</m:t>
                        </m:r>
                      </m:den>
                    </m:f>
                    <m:r>
                      <a:rPr lang="en-US" altLang="zh-CN" kern="100">
                        <a:latin typeface="Cambria Math" panose="02040503050406030204" pitchFamily="18" charset="0"/>
                      </a:rPr>
                      <m:t>−</m:t>
                    </m:r>
                    <m:f>
                      <m:fPr>
                        <m:ctrlPr>
                          <a:rPr lang="zh-CN" altLang="zh-CN" i="1" kern="100">
                            <a:latin typeface="Cambria Math" panose="02040503050406030204" pitchFamily="18" charset="0"/>
                          </a:rPr>
                        </m:ctrlPr>
                      </m:fPr>
                      <m:num>
                        <m:r>
                          <a:rPr lang="en-US" altLang="zh-CN" kern="100">
                            <a:latin typeface="Cambria Math" panose="02040503050406030204" pitchFamily="18" charset="0"/>
                          </a:rPr>
                          <m:t>𝑎</m:t>
                        </m:r>
                      </m:num>
                      <m:den>
                        <m:sSup>
                          <m:sSupPr>
                            <m:ctrlPr>
                              <a:rPr lang="zh-CN" altLang="zh-CN" i="1" kern="100">
                                <a:latin typeface="Cambria Math" panose="02040503050406030204" pitchFamily="18" charset="0"/>
                              </a:rPr>
                            </m:ctrlPr>
                          </m:sSupPr>
                          <m:e>
                            <m:r>
                              <a:rPr lang="en-US" altLang="zh-CN" kern="100">
                                <a:latin typeface="Cambria Math" panose="02040503050406030204" pitchFamily="18" charset="0"/>
                              </a:rPr>
                              <m:t>𝑇</m:t>
                            </m:r>
                          </m:e>
                          <m:sup>
                            <m:r>
                              <a:rPr lang="en-US" altLang="zh-CN" kern="100">
                                <a:latin typeface="Cambria Math" panose="02040503050406030204" pitchFamily="18" charset="0"/>
                              </a:rPr>
                              <m:t>0.5</m:t>
                            </m:r>
                          </m:sup>
                        </m:sSup>
                        <m:r>
                          <a:rPr lang="en-US" altLang="zh-CN" kern="100">
                            <a:latin typeface="Cambria Math" panose="02040503050406030204" pitchFamily="18" charset="0"/>
                          </a:rPr>
                          <m:t>𝑣</m:t>
                        </m:r>
                        <m:d>
                          <m:dPr>
                            <m:ctrlPr>
                              <a:rPr lang="zh-CN" altLang="zh-CN" i="1" kern="100">
                                <a:latin typeface="Cambria Math" panose="02040503050406030204" pitchFamily="18" charset="0"/>
                              </a:rPr>
                            </m:ctrlPr>
                          </m:dPr>
                          <m:e>
                            <m:r>
                              <a:rPr lang="en-US" altLang="zh-CN" kern="100">
                                <a:latin typeface="Cambria Math" panose="02040503050406030204" pitchFamily="18" charset="0"/>
                              </a:rPr>
                              <m:t>𝑣</m:t>
                            </m:r>
                            <m:r>
                              <a:rPr lang="en-US" altLang="zh-CN" kern="100">
                                <a:latin typeface="Cambria Math" panose="02040503050406030204" pitchFamily="18" charset="0"/>
                              </a:rPr>
                              <m:t>+</m:t>
                            </m:r>
                            <m:r>
                              <a:rPr lang="en-US" altLang="zh-CN" kern="100">
                                <a:latin typeface="Cambria Math" panose="02040503050406030204" pitchFamily="18" charset="0"/>
                              </a:rPr>
                              <m:t>𝑏</m:t>
                            </m:r>
                          </m:e>
                        </m:d>
                      </m:den>
                    </m:f>
                  </m:oMath>
                </a14:m>
                <a:endParaRPr lang="en-US" altLang="zh-CN" smtClean="0"/>
              </a:p>
              <a:p>
                <a:endParaRPr lang="en-US" altLang="zh-CN"/>
              </a:p>
              <a:p>
                <a:r>
                  <a:rPr lang="zh-CN" altLang="en-US" smtClean="0"/>
                  <a:t>为求解气体密度，需要求解一个一元三次方程，</a:t>
                </a:r>
                <a:r>
                  <a:rPr lang="zh-CN" altLang="zh-CN"/>
                  <a:t>可采用两种方法求解，分别是意大利学者卡尔丹</a:t>
                </a:r>
                <a:r>
                  <a:rPr lang="en-US" altLang="zh-CN"/>
                  <a:t>1545</a:t>
                </a:r>
                <a:r>
                  <a:rPr lang="zh-CN" altLang="zh-CN"/>
                  <a:t>年提出的卡尔丹公式法（或称为卡丹公式）和</a:t>
                </a:r>
                <a:r>
                  <a:rPr lang="en-US" altLang="zh-CN"/>
                  <a:t>1989</a:t>
                </a:r>
                <a:r>
                  <a:rPr lang="zh-CN" altLang="zh-CN"/>
                  <a:t>年由中国学者范盛金提出的盛金公式</a:t>
                </a:r>
                <a:r>
                  <a:rPr lang="zh-CN" altLang="zh-CN" smtClean="0"/>
                  <a:t>法</a:t>
                </a:r>
                <a:r>
                  <a:rPr lang="zh-CN" altLang="en-US" smtClean="0"/>
                  <a:t>。</a:t>
                </a:r>
                <a:endParaRPr lang="en-US" altLang="zh-CN" smtClean="0"/>
              </a:p>
              <a:p>
                <a:r>
                  <a:rPr lang="zh-CN" altLang="zh-CN"/>
                  <a:t>卡尔丹公式法与盛金公式法相比，前者虽然解算较为方便，但是后者形式简单、在实际解算中更为</a:t>
                </a:r>
                <a:r>
                  <a:rPr lang="zh-CN" altLang="zh-CN" smtClean="0"/>
                  <a:t>直观</a:t>
                </a:r>
                <a:r>
                  <a:rPr lang="zh-CN" altLang="en-US" smtClean="0"/>
                  <a:t>。</a:t>
                </a:r>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507" t="-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68291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盛金公式法</a:t>
            </a:r>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Picture 2" descr="https://imgsa.baidu.com/baike/c0%3Dbaike92%2C5%2C5%2C92%2C30/sign=8caf5a818813632701e0ca61f0e6cb89/fcfaaf51f3deb48f11246783f21f3a292df5781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772" y="1692332"/>
            <a:ext cx="2980817" cy="1825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imgsa.baidu.com/baike/c0%3Dbaike80%2C5%2C5%2C80%2C26/sign=2de45a6c4e086e067ea5371963611091/8435e5dde71190efe3bb5482cc1b9d16fdfa60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72" y="3591111"/>
            <a:ext cx="2980817" cy="1982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mgsa.baidu.com/baike/c0%3Dbaike80%2C5%2C5%2C80%2C26/sign=4afe6135d309b3deffb2ec3aadd607e4/dbb44aed2e738bd4afac746ca38b87d6267ff9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164" y="1692332"/>
            <a:ext cx="2858125" cy="1825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imgsa.baidu.com/baike/c0%3Dbaike80%2C5%2C5%2C80%2C26/sign=0853fb97533d26973ade000f3492d99e/bd315c6034a85edf250e387e4b540923dc5475e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164" y="3615816"/>
            <a:ext cx="2858125" cy="19580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p:cNvGraphicFramePr>
            <a:graphicFrameLocks noGrp="1"/>
          </p:cNvGraphicFramePr>
          <p:nvPr>
            <p:extLst>
              <p:ext uri="{D42A27DB-BD31-4B8C-83A1-F6EECF244321}">
                <p14:modId xmlns:p14="http://schemas.microsoft.com/office/powerpoint/2010/main" val="2055354429"/>
              </p:ext>
            </p:extLst>
          </p:nvPr>
        </p:nvGraphicFramePr>
        <p:xfrm>
          <a:off x="7171944" y="2261141"/>
          <a:ext cx="5020056" cy="2709350"/>
        </p:xfrm>
        <a:graphic>
          <a:graphicData uri="http://schemas.openxmlformats.org/drawingml/2006/table">
            <a:tbl>
              <a:tblPr firstRow="1" firstCol="1" bandRow="1">
                <a:tableStyleId>{5C22544A-7EE6-4342-B048-85BDC9FD1C3A}</a:tableStyleId>
              </a:tblPr>
              <a:tblGrid>
                <a:gridCol w="2771971"/>
                <a:gridCol w="2248085"/>
              </a:tblGrid>
              <a:tr h="270935">
                <a:tc>
                  <a:txBody>
                    <a:bodyPr/>
                    <a:lstStyle/>
                    <a:p>
                      <a:pPr algn="ctr">
                        <a:spcAft>
                          <a:spcPts val="0"/>
                        </a:spcAft>
                      </a:pPr>
                      <a:r>
                        <a:rPr lang="zh-CN" sz="1200" kern="100" dirty="0">
                          <a:effectLst/>
                          <a:latin typeface="宋体" panose="02010600030101010101" pitchFamily="2" charset="-122"/>
                          <a:ea typeface="宋体" panose="02010600030101010101" pitchFamily="2" charset="-122"/>
                        </a:rPr>
                        <a:t>环境压力（</a:t>
                      </a:r>
                      <a:r>
                        <a:rPr lang="en-US" sz="1200" kern="100" dirty="0">
                          <a:effectLst/>
                          <a:latin typeface="宋体" panose="02010600030101010101" pitchFamily="2" charset="-122"/>
                          <a:ea typeface="宋体" panose="02010600030101010101" pitchFamily="2" charset="-122"/>
                        </a:rPr>
                        <a:t>MPa</a:t>
                      </a:r>
                      <a:r>
                        <a:rPr lang="zh-CN" sz="1200" kern="100" dirty="0">
                          <a:effectLst/>
                          <a:latin typeface="宋体" panose="02010600030101010101" pitchFamily="2" charset="-122"/>
                          <a:ea typeface="宋体" panose="02010600030101010101" pitchFamily="2" charset="-122"/>
                        </a:rPr>
                        <a:t>）</a:t>
                      </a:r>
                      <a:r>
                        <a:rPr lang="en-US" sz="1200" kern="100" dirty="0">
                          <a:effectLst/>
                          <a:latin typeface="宋体" panose="02010600030101010101" pitchFamily="2" charset="-122"/>
                          <a:ea typeface="宋体" panose="02010600030101010101" pitchFamily="2" charset="-122"/>
                        </a:rPr>
                        <a:t>/</a:t>
                      </a:r>
                      <a:r>
                        <a:rPr lang="zh-CN" sz="1200" kern="100" dirty="0">
                          <a:effectLst/>
                          <a:latin typeface="宋体" panose="02010600030101010101" pitchFamily="2" charset="-122"/>
                          <a:ea typeface="宋体" panose="02010600030101010101" pitchFamily="2" charset="-122"/>
                        </a:rPr>
                        <a:t>环境温度（</a:t>
                      </a:r>
                      <a:r>
                        <a:rPr lang="en-US" sz="1200" kern="100" dirty="0">
                          <a:effectLst/>
                          <a:latin typeface="宋体" panose="02010600030101010101" pitchFamily="2" charset="-122"/>
                          <a:ea typeface="宋体" panose="02010600030101010101" pitchFamily="2" charset="-122"/>
                        </a:rPr>
                        <a:t>K</a:t>
                      </a:r>
                      <a:r>
                        <a:rPr lang="zh-CN" sz="1200" kern="100" dirty="0">
                          <a:effectLst/>
                          <a:latin typeface="宋体" panose="02010600030101010101" pitchFamily="2" charset="-122"/>
                          <a:ea typeface="宋体" panose="02010600030101010101" pitchFamily="2" charset="-122"/>
                        </a:rPr>
                        <a:t>）</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200" kern="100" dirty="0">
                          <a:effectLst/>
                          <a:latin typeface="宋体" panose="02010600030101010101" pitchFamily="2" charset="-122"/>
                          <a:ea typeface="宋体" panose="02010600030101010101" pitchFamily="2" charset="-122"/>
                        </a:rPr>
                        <a:t>气体密度（</a:t>
                      </a:r>
                      <a:r>
                        <a:rPr lang="en-US" sz="1200" kern="100" dirty="0">
                          <a:effectLst/>
                          <a:latin typeface="宋体" panose="02010600030101010101" pitchFamily="2" charset="-122"/>
                          <a:ea typeface="宋体" panose="02010600030101010101" pitchFamily="2" charset="-122"/>
                        </a:rPr>
                        <a:t>kg/m</a:t>
                      </a:r>
                      <a:r>
                        <a:rPr lang="en-US" sz="1200" kern="100" baseline="30000" dirty="0">
                          <a:effectLst/>
                          <a:latin typeface="宋体" panose="02010600030101010101" pitchFamily="2" charset="-122"/>
                          <a:ea typeface="宋体" panose="02010600030101010101" pitchFamily="2" charset="-122"/>
                        </a:rPr>
                        <a:t>3</a:t>
                      </a:r>
                      <a:r>
                        <a:rPr lang="zh-CN" sz="1200" kern="100" dirty="0">
                          <a:effectLst/>
                          <a:latin typeface="宋体" panose="02010600030101010101" pitchFamily="2" charset="-122"/>
                          <a:ea typeface="宋体" panose="02010600030101010101" pitchFamily="2" charset="-122"/>
                        </a:rPr>
                        <a:t>）</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1.4/300</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15.79</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2.4/300</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宋体" panose="02010600030101010101" pitchFamily="2" charset="-122"/>
                          <a:ea typeface="宋体" panose="02010600030101010101" pitchFamily="2" charset="-122"/>
                        </a:rPr>
                        <a:t>27.14</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3.4/300</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宋体" panose="02010600030101010101" pitchFamily="2" charset="-122"/>
                          <a:ea typeface="宋体" panose="02010600030101010101" pitchFamily="2" charset="-122"/>
                        </a:rPr>
                        <a:t>34.53</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4.0/300</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45.38</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a:effectLst/>
                          <a:latin typeface="宋体" panose="02010600030101010101" pitchFamily="2" charset="-122"/>
                          <a:ea typeface="宋体" panose="02010600030101010101" pitchFamily="2" charset="-122"/>
                        </a:rPr>
                        <a:t>5.6/300</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63.65</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a:effectLst/>
                          <a:latin typeface="宋体" panose="02010600030101010101" pitchFamily="2" charset="-122"/>
                          <a:ea typeface="宋体" panose="02010600030101010101" pitchFamily="2" charset="-122"/>
                        </a:rPr>
                        <a:t>1.6/423</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11.12</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a:effectLst/>
                          <a:latin typeface="宋体" panose="02010600030101010101" pitchFamily="2" charset="-122"/>
                          <a:ea typeface="宋体" panose="02010600030101010101" pitchFamily="2" charset="-122"/>
                        </a:rPr>
                        <a:t>2.4/423</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19.03</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a:effectLst/>
                          <a:latin typeface="宋体" panose="02010600030101010101" pitchFamily="2" charset="-122"/>
                          <a:ea typeface="宋体" panose="02010600030101010101" pitchFamily="2" charset="-122"/>
                        </a:rPr>
                        <a:t>3.2/423</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25.33</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70935">
                <a:tc>
                  <a:txBody>
                    <a:bodyPr/>
                    <a:lstStyle/>
                    <a:p>
                      <a:pPr algn="ctr">
                        <a:spcAft>
                          <a:spcPts val="0"/>
                        </a:spcAft>
                      </a:pPr>
                      <a:r>
                        <a:rPr lang="en-US" sz="1200" kern="100">
                          <a:effectLst/>
                          <a:latin typeface="宋体" panose="02010600030101010101" pitchFamily="2" charset="-122"/>
                          <a:ea typeface="宋体" panose="02010600030101010101" pitchFamily="2" charset="-122"/>
                        </a:rPr>
                        <a:t>4.0/423</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宋体" panose="02010600030101010101" pitchFamily="2" charset="-122"/>
                          <a:ea typeface="宋体" panose="02010600030101010101" pitchFamily="2" charset="-122"/>
                        </a:rPr>
                        <a:t>31.61</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07125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smtClean="0"/>
              <a:t>第</a:t>
            </a:r>
            <a:r>
              <a:rPr lang="en-US" altLang="zh-CN" smtClean="0"/>
              <a:t>1</a:t>
            </a:r>
            <a:r>
              <a:rPr lang="zh-CN" altLang="en-US" smtClean="0"/>
              <a:t>定律</a:t>
            </a:r>
            <a:endParaRPr lang="zh-CN" altLang="en-US"/>
          </a:p>
        </p:txBody>
      </p:sp>
      <p:sp>
        <p:nvSpPr>
          <p:cNvPr id="3" name="内容占位符 2"/>
          <p:cNvSpPr>
            <a:spLocks noGrp="1"/>
          </p:cNvSpPr>
          <p:nvPr>
            <p:ph sz="quarter" idx="13"/>
          </p:nvPr>
        </p:nvSpPr>
        <p:spPr/>
        <p:txBody>
          <a:bodyPr>
            <a:normAutofit/>
          </a:bodyPr>
          <a:lstStyle/>
          <a:p>
            <a:r>
              <a:rPr lang="zh-CN" altLang="zh-CN" sz="2800"/>
              <a:t>热力学第</a:t>
            </a:r>
            <a:r>
              <a:rPr lang="en-US" altLang="zh-CN" sz="2800"/>
              <a:t>1</a:t>
            </a:r>
            <a:r>
              <a:rPr lang="zh-CN" altLang="zh-CN" sz="2800"/>
              <a:t>定律即能量守恒定律，其具体描述为：一个热力学系统的内能增量等于外界向它传递的热量与外界对它所做的功的和</a:t>
            </a:r>
            <a:r>
              <a:rPr lang="zh-CN" altLang="zh-CN" sz="2800" smtClean="0"/>
              <a:t>。</a:t>
            </a:r>
            <a:endParaRPr lang="en-US" altLang="zh-CN" sz="2800" smtClean="0"/>
          </a:p>
          <a:p>
            <a:r>
              <a:rPr lang="zh-CN" altLang="en-US" sz="2800" smtClean="0"/>
              <a:t>这个定律的意义在于告诉我们：</a:t>
            </a:r>
            <a:r>
              <a:rPr lang="zh-CN" altLang="en-US" sz="2800" smtClean="0">
                <a:solidFill>
                  <a:srgbClr val="FF0000"/>
                </a:solidFill>
              </a:rPr>
              <a:t>自然界的一切物质都具有能量。能量不可能被创造也不可能被消灭，而只能在一定条件下从一种形式转变为另一种形式，在转换中能量总量恒定不变</a:t>
            </a:r>
            <a:r>
              <a:rPr lang="zh-CN" altLang="en-US" sz="2800" smtClean="0"/>
              <a:t>。</a:t>
            </a:r>
            <a:endParaRPr lang="en-US" altLang="zh-CN" sz="2800" smtClean="0"/>
          </a:p>
          <a:p>
            <a:r>
              <a:rPr lang="zh-CN" altLang="en-US" sz="2800" smtClean="0"/>
              <a:t>热物理现象中，热力系统与环境之间在不平衡势作用下会发生能量的交换，实施热力过程，热力系统与外界传递能量的方式有两种：</a:t>
            </a:r>
            <a:endParaRPr lang="en-US" altLang="zh-CN" sz="2800" smtClean="0"/>
          </a:p>
          <a:p>
            <a:pPr lvl="1"/>
            <a:r>
              <a:rPr lang="zh-CN" altLang="en-US" sz="2600" smtClean="0"/>
              <a:t>作功</a:t>
            </a:r>
            <a:endParaRPr lang="en-US" altLang="zh-CN" sz="2600" smtClean="0"/>
          </a:p>
          <a:p>
            <a:pPr lvl="1"/>
            <a:r>
              <a:rPr lang="zh-CN" altLang="en-US" sz="2600"/>
              <a:t>传热</a:t>
            </a:r>
            <a:endParaRPr lang="zh-CN" altLang="zh-CN" sz="2600"/>
          </a:p>
        </p:txBody>
      </p:sp>
    </p:spTree>
    <p:extLst>
      <p:ext uri="{BB962C8B-B14F-4D97-AF65-F5344CB8AC3E}">
        <p14:creationId xmlns:p14="http://schemas.microsoft.com/office/powerpoint/2010/main" val="1301942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sz="2800" smtClean="0"/>
                  <a:t>功：物系之间相互作用而传递的能量。对外界作功时为正，反之为负。</a:t>
                </a:r>
                <a:endParaRPr lang="en-US" altLang="zh-CN" sz="2800" smtClean="0"/>
              </a:p>
              <a:p>
                <a:r>
                  <a:rPr lang="zh-CN" altLang="en-US" sz="2800" smtClean="0"/>
                  <a:t>单位：功的单位为焦耳，符号为</a:t>
                </a:r>
                <a:r>
                  <a:rPr lang="en-US" altLang="zh-CN" sz="2800" smtClean="0"/>
                  <a:t>J</a:t>
                </a:r>
                <a:r>
                  <a:rPr lang="zh-CN" altLang="en-US" sz="2800" smtClean="0"/>
                  <a:t>，</a:t>
                </a:r>
                <a:r>
                  <a:rPr lang="en-US" altLang="zh-CN" sz="2800" smtClean="0"/>
                  <a:t>1J</a:t>
                </a:r>
                <a:r>
                  <a:rPr lang="zh-CN" altLang="en-US" sz="2800" smtClean="0"/>
                  <a:t>的功相当于物体在</a:t>
                </a:r>
                <a:r>
                  <a:rPr lang="en-US" altLang="zh-CN" sz="2800" smtClean="0"/>
                  <a:t>1N</a:t>
                </a:r>
                <a:r>
                  <a:rPr lang="zh-CN" altLang="en-US" sz="2800" smtClean="0"/>
                  <a:t>力作用下产生</a:t>
                </a:r>
                <a:r>
                  <a:rPr lang="en-US" altLang="zh-CN" sz="2800" smtClean="0"/>
                  <a:t>1m</a:t>
                </a:r>
                <a:r>
                  <a:rPr lang="zh-CN" altLang="en-US" sz="2800" smtClean="0"/>
                  <a:t>位移完成的功量，即：</a:t>
                </a:r>
                <a:endParaRPr lang="en-US" altLang="zh-CN" sz="2800" smtClean="0"/>
              </a:p>
              <a:p>
                <a:r>
                  <a:rPr lang="en-US" altLang="zh-CN" sz="2800" smtClean="0"/>
                  <a:t>1J=1N·m</a:t>
                </a:r>
              </a:p>
              <a:p>
                <a:r>
                  <a:rPr lang="zh-CN" altLang="en-US" sz="2800" smtClean="0"/>
                  <a:t>功的定义：物体所受力及其沿力方向所产生位移的乘积。微分表达如下：</a:t>
                </a:r>
                <a:endParaRPr lang="en-US" altLang="zh-CN" sz="2800" smtClean="0"/>
              </a:p>
              <a:p>
                <a14:m>
                  <m:oMath xmlns:m="http://schemas.openxmlformats.org/officeDocument/2006/math">
                    <m:r>
                      <a:rPr lang="zh-CN" altLang="en-US" sz="2800" i="1" smtClean="0">
                        <a:latin typeface="Cambria Math" panose="02040503050406030204" pitchFamily="18" charset="0"/>
                      </a:rPr>
                      <m:t>𝛿</m:t>
                    </m:r>
                    <m:r>
                      <m:rPr>
                        <m:sty m:val="p"/>
                      </m:rPr>
                      <a:rPr lang="en-US" altLang="zh-CN" sz="2800" i="1">
                        <a:latin typeface="Cambria Math" panose="02040503050406030204" pitchFamily="18" charset="0"/>
                      </a:rPr>
                      <m:t>W</m:t>
                    </m:r>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𝐹𝑑𝑥</m:t>
                    </m:r>
                  </m:oMath>
                </a14:m>
                <a:endParaRPr lang="en-US" altLang="zh-CN" sz="2800" smtClean="0"/>
              </a:p>
              <a:p>
                <a:endParaRPr lang="en-US"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1014" t="-842" r="-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05167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sz="2800" smtClean="0"/>
                  <a:t>考虑到力</a:t>
                </a:r>
                <a:r>
                  <a:rPr lang="en-US" altLang="zh-CN" sz="2800" smtClean="0"/>
                  <a:t>F</a:t>
                </a:r>
                <a:r>
                  <a:rPr lang="zh-CN" altLang="en-US" sz="2800" smtClean="0"/>
                  <a:t>一般为变力，随位移</a:t>
                </a:r>
                <a:r>
                  <a:rPr lang="en-US" altLang="zh-CN" sz="2800" smtClean="0"/>
                  <a:t>x</a:t>
                </a:r>
                <a:r>
                  <a:rPr lang="zh-CN" altLang="en-US" sz="2800" smtClean="0"/>
                  <a:t>发生变化，即</a:t>
                </a:r>
                <a:endParaRPr lang="en-US" altLang="zh-CN" sz="2800" smtClean="0"/>
              </a:p>
              <a:p>
                <a14:m>
                  <m:oMath xmlns:m="http://schemas.openxmlformats.org/officeDocument/2006/math">
                    <m:r>
                      <m:rPr>
                        <m:sty m:val="p"/>
                      </m:rPr>
                      <a:rPr lang="en-US" altLang="zh-CN" sz="2800" i="1">
                        <a:latin typeface="Cambria Math" panose="02040503050406030204" pitchFamily="18" charset="0"/>
                      </a:rPr>
                      <m:t>F</m:t>
                    </m:r>
                    <m:r>
                      <a:rPr lang="en-US" altLang="zh-CN" sz="2800">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F</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𝑥</m:t>
                        </m:r>
                      </m:e>
                    </m:d>
                  </m:oMath>
                </a14:m>
                <a:endParaRPr lang="en-US" altLang="zh-CN" sz="2800" smtClean="0"/>
              </a:p>
              <a:p>
                <a:r>
                  <a:rPr lang="zh-CN" altLang="en-US" sz="2800" smtClean="0"/>
                  <a:t>则，当物体在力</a:t>
                </a:r>
                <a:r>
                  <a:rPr lang="en-US" altLang="zh-CN" sz="2800" smtClean="0"/>
                  <a:t>F</a:t>
                </a:r>
                <a:r>
                  <a:rPr lang="zh-CN" altLang="en-US" sz="2800" smtClean="0"/>
                  <a:t>作用下，从位置</a:t>
                </a:r>
                <a:r>
                  <a:rPr lang="en-US" altLang="zh-CN" sz="2800" smtClean="0"/>
                  <a:t>x</a:t>
                </a:r>
                <a:r>
                  <a:rPr lang="en-US" altLang="zh-CN" sz="2800" baseline="-25000" smtClean="0"/>
                  <a:t>1</a:t>
                </a:r>
                <a:r>
                  <a:rPr lang="zh-CN" altLang="en-US" sz="2800" smtClean="0"/>
                  <a:t>到位置</a:t>
                </a:r>
                <a:r>
                  <a:rPr lang="en-US" altLang="zh-CN" sz="2800" smtClean="0"/>
                  <a:t>x</a:t>
                </a:r>
                <a:r>
                  <a:rPr lang="en-US" altLang="zh-CN" sz="2800" baseline="-25000" smtClean="0"/>
                  <a:t>2</a:t>
                </a:r>
                <a:r>
                  <a:rPr lang="zh-CN" altLang="en-US" sz="2800" smtClean="0"/>
                  <a:t>，力</a:t>
                </a:r>
                <a:r>
                  <a:rPr lang="en-US" altLang="zh-CN" sz="2800" smtClean="0"/>
                  <a:t>F</a:t>
                </a:r>
                <a:r>
                  <a:rPr lang="zh-CN" altLang="en-US" sz="2800" smtClean="0"/>
                  <a:t>所完成的总功量为：</a:t>
                </a:r>
                <a:endParaRPr lang="en-US" altLang="zh-CN" sz="2800" smtClean="0"/>
              </a:p>
              <a:p>
                <a:r>
                  <a:rPr lang="zh-CN" altLang="en-US" sz="2800" smtClean="0">
                    <a:solidFill>
                      <a:srgbClr val="FF0000"/>
                    </a:solidFill>
                  </a:rPr>
                  <a:t>？</a:t>
                </a:r>
                <a:endParaRPr lang="en-US" altLang="zh-CN" sz="2800" smtClean="0">
                  <a:solidFill>
                    <a:srgbClr val="FF0000"/>
                  </a:solidFill>
                </a:endParaRPr>
              </a:p>
              <a:p>
                <a:r>
                  <a:rPr lang="zh-CN" altLang="en-US" smtClean="0"/>
                  <a:t>对于热力系统而言，其做功可以用</a:t>
                </a:r>
                <a:endParaRPr lang="en-US" altLang="zh-CN" smtClean="0"/>
              </a:p>
              <a:p>
                <a:r>
                  <a:rPr lang="zh-CN" altLang="en-US" smtClean="0"/>
                  <a:t>宏观值，例如体积、压力、温度等</a:t>
                </a:r>
                <a:endParaRPr lang="en-US" altLang="zh-CN" smtClean="0"/>
              </a:p>
              <a:p>
                <a:r>
                  <a:rPr lang="zh-CN" altLang="en-US" smtClean="0"/>
                  <a:t>来计算，前提是系统为</a:t>
                </a:r>
                <a:r>
                  <a:rPr lang="zh-CN" altLang="en-US" smtClean="0">
                    <a:solidFill>
                      <a:srgbClr val="FF0000"/>
                    </a:solidFill>
                  </a:rPr>
                  <a:t>准平衡系统</a:t>
                </a:r>
                <a:r>
                  <a:rPr lang="zh-CN" altLang="en-US" smtClean="0"/>
                  <a:t>。</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3"/>
                <a:stretch>
                  <a:fillRect l="-1014" t="-842"/>
                </a:stretch>
              </a:blipFill>
            </p:spPr>
            <p:txBody>
              <a:bodyPr/>
              <a:lstStyle/>
              <a:p>
                <a:r>
                  <a:rPr lang="zh-CN" altLang="en-US">
                    <a:noFill/>
                  </a:rPr>
                  <a:t> </a:t>
                </a:r>
              </a:p>
            </p:txBody>
          </p:sp>
        </mc:Fallback>
      </mc:AlternateContent>
      <p:cxnSp>
        <p:nvCxnSpPr>
          <p:cNvPr id="5" name="直接箭头连接符 4"/>
          <p:cNvCxnSpPr/>
          <p:nvPr/>
        </p:nvCxnSpPr>
        <p:spPr>
          <a:xfrm flipV="1">
            <a:off x="5441795" y="3200400"/>
            <a:ext cx="0" cy="2754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5441795" y="5965902"/>
            <a:ext cx="45385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弧形 7"/>
          <p:cNvSpPr/>
          <p:nvPr/>
        </p:nvSpPr>
        <p:spPr>
          <a:xfrm>
            <a:off x="4516244" y="3833293"/>
            <a:ext cx="4070195" cy="301082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连接符 9"/>
          <p:cNvCxnSpPr/>
          <p:nvPr/>
        </p:nvCxnSpPr>
        <p:spPr>
          <a:xfrm>
            <a:off x="6551341" y="3833293"/>
            <a:ext cx="0" cy="2132609"/>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8" idx="2"/>
          </p:cNvCxnSpPr>
          <p:nvPr/>
        </p:nvCxnSpPr>
        <p:spPr>
          <a:xfrm>
            <a:off x="8586439" y="5338708"/>
            <a:ext cx="0" cy="627194"/>
          </a:xfrm>
          <a:prstGeom prst="line">
            <a:avLst/>
          </a:prstGeom>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9692225" y="6051210"/>
            <a:ext cx="311304" cy="369332"/>
          </a:xfrm>
          <a:prstGeom prst="rect">
            <a:avLst/>
          </a:prstGeom>
          <a:noFill/>
        </p:spPr>
        <p:txBody>
          <a:bodyPr wrap="none" rtlCol="0">
            <a:spAutoFit/>
          </a:bodyPr>
          <a:lstStyle/>
          <a:p>
            <a:r>
              <a:rPr lang="en-US" altLang="zh-CN" smtClean="0"/>
              <a:t>X</a:t>
            </a:r>
            <a:endParaRPr lang="zh-CN" altLang="en-US"/>
          </a:p>
        </p:txBody>
      </p:sp>
      <p:sp>
        <p:nvSpPr>
          <p:cNvPr id="14" name="文本框 13"/>
          <p:cNvSpPr txBox="1"/>
          <p:nvPr/>
        </p:nvSpPr>
        <p:spPr>
          <a:xfrm>
            <a:off x="5286143" y="6024086"/>
            <a:ext cx="311304" cy="369332"/>
          </a:xfrm>
          <a:prstGeom prst="rect">
            <a:avLst/>
          </a:prstGeom>
          <a:noFill/>
        </p:spPr>
        <p:txBody>
          <a:bodyPr wrap="none" rtlCol="0">
            <a:spAutoFit/>
          </a:bodyPr>
          <a:lstStyle/>
          <a:p>
            <a:r>
              <a:rPr lang="en-US" altLang="zh-CN" smtClean="0"/>
              <a:t>0</a:t>
            </a:r>
            <a:endParaRPr lang="zh-CN" altLang="en-US"/>
          </a:p>
        </p:txBody>
      </p:sp>
      <p:sp>
        <p:nvSpPr>
          <p:cNvPr id="15" name="文本框 14"/>
          <p:cNvSpPr txBox="1"/>
          <p:nvPr/>
        </p:nvSpPr>
        <p:spPr>
          <a:xfrm>
            <a:off x="4997141" y="3117834"/>
            <a:ext cx="285656" cy="369332"/>
          </a:xfrm>
          <a:prstGeom prst="rect">
            <a:avLst/>
          </a:prstGeom>
          <a:noFill/>
        </p:spPr>
        <p:txBody>
          <a:bodyPr wrap="none" rtlCol="0">
            <a:spAutoFit/>
          </a:bodyPr>
          <a:lstStyle/>
          <a:p>
            <a:r>
              <a:rPr lang="en-US" altLang="zh-CN" smtClean="0"/>
              <a:t>F</a:t>
            </a:r>
            <a:endParaRPr lang="zh-CN" altLang="en-US"/>
          </a:p>
        </p:txBody>
      </p:sp>
      <p:sp>
        <p:nvSpPr>
          <p:cNvPr id="16" name="文本框 15"/>
          <p:cNvSpPr txBox="1"/>
          <p:nvPr/>
        </p:nvSpPr>
        <p:spPr>
          <a:xfrm>
            <a:off x="7838428" y="3753454"/>
            <a:ext cx="526106" cy="369332"/>
          </a:xfrm>
          <a:prstGeom prst="rect">
            <a:avLst/>
          </a:prstGeom>
          <a:noFill/>
        </p:spPr>
        <p:txBody>
          <a:bodyPr wrap="none" rtlCol="0">
            <a:spAutoFit/>
          </a:bodyPr>
          <a:lstStyle/>
          <a:p>
            <a:r>
              <a:rPr lang="en-US" altLang="zh-CN" smtClean="0"/>
              <a:t>F(x)</a:t>
            </a:r>
            <a:endParaRPr lang="zh-CN" altLang="en-US"/>
          </a:p>
        </p:txBody>
      </p:sp>
      <p:sp>
        <p:nvSpPr>
          <p:cNvPr id="17" name="文本框 16"/>
          <p:cNvSpPr txBox="1"/>
          <p:nvPr/>
        </p:nvSpPr>
        <p:spPr>
          <a:xfrm>
            <a:off x="6395689" y="5996962"/>
            <a:ext cx="396262" cy="369332"/>
          </a:xfrm>
          <a:prstGeom prst="rect">
            <a:avLst/>
          </a:prstGeom>
          <a:noFill/>
        </p:spPr>
        <p:txBody>
          <a:bodyPr wrap="none" rtlCol="0">
            <a:spAutoFit/>
          </a:bodyPr>
          <a:lstStyle/>
          <a:p>
            <a:r>
              <a:rPr lang="en-US" altLang="zh-CN" smtClean="0"/>
              <a:t>X</a:t>
            </a:r>
            <a:r>
              <a:rPr lang="en-US" altLang="zh-CN" baseline="-25000" smtClean="0"/>
              <a:t>1</a:t>
            </a:r>
            <a:endParaRPr lang="zh-CN" altLang="en-US" baseline="-25000"/>
          </a:p>
        </p:txBody>
      </p:sp>
      <p:sp>
        <p:nvSpPr>
          <p:cNvPr id="18" name="文本框 17"/>
          <p:cNvSpPr txBox="1"/>
          <p:nvPr/>
        </p:nvSpPr>
        <p:spPr>
          <a:xfrm>
            <a:off x="8430786" y="5974658"/>
            <a:ext cx="396262" cy="369332"/>
          </a:xfrm>
          <a:prstGeom prst="rect">
            <a:avLst/>
          </a:prstGeom>
          <a:noFill/>
        </p:spPr>
        <p:txBody>
          <a:bodyPr wrap="none" rtlCol="0">
            <a:spAutoFit/>
          </a:bodyPr>
          <a:lstStyle/>
          <a:p>
            <a:r>
              <a:rPr lang="en-US" altLang="zh-CN" smtClean="0"/>
              <a:t>X</a:t>
            </a:r>
            <a:r>
              <a:rPr lang="en-US" altLang="zh-CN" baseline="-25000" smtClean="0"/>
              <a:t>2</a:t>
            </a:r>
            <a:endParaRPr lang="zh-CN" altLang="en-US" baseline="-25000"/>
          </a:p>
        </p:txBody>
      </p:sp>
      <p:sp>
        <p:nvSpPr>
          <p:cNvPr id="19" name="线形标注 1(带强调线) 18"/>
          <p:cNvSpPr/>
          <p:nvPr/>
        </p:nvSpPr>
        <p:spPr>
          <a:xfrm>
            <a:off x="4997140" y="3833293"/>
            <a:ext cx="6142927" cy="1318570"/>
          </a:xfrm>
          <a:prstGeom prst="accentCallout1">
            <a:avLst>
              <a:gd name="adj1" fmla="val 18750"/>
              <a:gd name="adj2" fmla="val -8333"/>
              <a:gd name="adj3" fmla="val 126877"/>
              <a:gd name="adj4" fmla="val -1194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smtClean="0">
                <a:latin typeface="楷体" panose="02010609060101010101" pitchFamily="49" charset="-122"/>
                <a:ea typeface="楷体" panose="02010609060101010101" pitchFamily="49" charset="-122"/>
              </a:rPr>
              <a:t>在系统边界上作用的外力必须随时与系统的作用力相差无限小，即系统内部即边界上均应满足准平衡条件。</a:t>
            </a:r>
            <a:endParaRPr lang="zh-CN" altLang="en-US" sz="280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3155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3648" y="85605"/>
            <a:ext cx="10364451" cy="681774"/>
          </a:xfrm>
        </p:spPr>
        <p:txBody>
          <a:bodyPr/>
          <a:lstStyle/>
          <a:p>
            <a:r>
              <a:rPr lang="zh-CN" altLang="en-US" dirty="0"/>
              <a:t>热物理现象</a:t>
            </a:r>
            <a:r>
              <a:rPr lang="en-US" altLang="zh-CN" dirty="0"/>
              <a:t>-</a:t>
            </a:r>
            <a:r>
              <a:rPr lang="zh-CN" altLang="en-US" dirty="0"/>
              <a:t>典型热物理现象</a:t>
            </a:r>
          </a:p>
        </p:txBody>
      </p:sp>
      <p:sp>
        <p:nvSpPr>
          <p:cNvPr id="4" name="灯片编号占位符 3"/>
          <p:cNvSpPr>
            <a:spLocks noGrp="1"/>
          </p:cNvSpPr>
          <p:nvPr>
            <p:ph type="sldNum" sz="quarter" idx="12"/>
          </p:nvPr>
        </p:nvSpPr>
        <p:spPr/>
        <p:txBody>
          <a:bodyPr/>
          <a:lstStyle/>
          <a:p>
            <a:fld id="{3DB29F44-26CB-486A-84A4-09C08BA6D6B3}" type="slidenum">
              <a:rPr lang="zh-CN" altLang="en-US" smtClean="0"/>
              <a:t>4</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914" y="810883"/>
            <a:ext cx="3666744" cy="275005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789" y="900037"/>
            <a:ext cx="7143750" cy="25717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33" y="3633407"/>
            <a:ext cx="2916090" cy="322459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497" y="3677424"/>
            <a:ext cx="3832860" cy="3136557"/>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8131" y="3945332"/>
            <a:ext cx="4463868" cy="2508694"/>
          </a:xfrm>
          <a:prstGeom prst="rect">
            <a:avLst/>
          </a:prstGeom>
        </p:spPr>
      </p:pic>
    </p:spTree>
    <p:extLst>
      <p:ext uri="{BB962C8B-B14F-4D97-AF65-F5344CB8AC3E}">
        <p14:creationId xmlns:p14="http://schemas.microsoft.com/office/powerpoint/2010/main" val="17710979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fontScale="85000" lnSpcReduction="10000"/>
              </a:bodyPr>
              <a:lstStyle/>
              <a:p>
                <a:r>
                  <a:rPr lang="zh-CN" altLang="en-US" sz="2800" smtClean="0"/>
                  <a:t>热是系统与外界交换的另外一种形式的能量，与做功一样，均为过程量而非状态量。</a:t>
                </a:r>
                <a:endParaRPr lang="en-US" altLang="zh-CN" sz="2800" smtClean="0"/>
              </a:p>
              <a:p>
                <a:r>
                  <a:rPr lang="zh-CN" altLang="en-US" sz="2800" smtClean="0"/>
                  <a:t>该种能量与外界之间</a:t>
                </a:r>
                <a:r>
                  <a:rPr lang="zh-CN" altLang="en-US" sz="2800" smtClean="0">
                    <a:solidFill>
                      <a:srgbClr val="FF0000"/>
                    </a:solidFill>
                  </a:rPr>
                  <a:t>依靠温差</a:t>
                </a:r>
                <a:r>
                  <a:rPr lang="zh-CN" altLang="en-US" sz="2800" smtClean="0"/>
                  <a:t>传递。</a:t>
                </a:r>
                <a:endParaRPr lang="en-US" altLang="zh-CN" sz="2800" smtClean="0"/>
              </a:p>
              <a:p>
                <a:r>
                  <a:rPr lang="zh-CN" altLang="en-US" sz="2800" smtClean="0"/>
                  <a:t>对外吸热为正，反之为负。热量的单位同样为焦耳，符号</a:t>
                </a:r>
                <a:r>
                  <a:rPr lang="en-US" altLang="zh-CN" sz="2800" smtClean="0"/>
                  <a:t>J</a:t>
                </a:r>
                <a:r>
                  <a:rPr lang="zh-CN" altLang="en-US" sz="2800" smtClean="0"/>
                  <a:t>。</a:t>
                </a:r>
                <a:endParaRPr lang="en-US" altLang="zh-CN" sz="2800" smtClean="0"/>
              </a:p>
              <a:p>
                <a:r>
                  <a:rPr lang="zh-CN" altLang="en-US" sz="2800" smtClean="0"/>
                  <a:t>计算热量的公式</a:t>
                </a:r>
                <a:r>
                  <a:rPr lang="en-US" altLang="zh-CN" sz="2800" smtClean="0"/>
                  <a:t>(</a:t>
                </a:r>
                <a:r>
                  <a:rPr lang="zh-CN" altLang="en-US" sz="2800" smtClean="0"/>
                  <a:t>无相变</a:t>
                </a:r>
                <a:r>
                  <a:rPr lang="en-US" altLang="zh-CN" sz="2800" smtClean="0"/>
                  <a:t>)</a:t>
                </a:r>
                <a:r>
                  <a:rPr lang="zh-CN" altLang="en-US" sz="2800" smtClean="0"/>
                  <a:t>：</a:t>
                </a:r>
                <a:endParaRPr lang="en-US" altLang="zh-CN" sz="2800" smtClean="0"/>
              </a:p>
              <a:p>
                <a14:m>
                  <m:oMath xmlns:m="http://schemas.openxmlformats.org/officeDocument/2006/math">
                    <m:r>
                      <a:rPr lang="zh-CN" altLang="en-US" sz="2800" i="1" smtClean="0">
                        <a:latin typeface="Cambria Math" panose="02040503050406030204" pitchFamily="18" charset="0"/>
                      </a:rPr>
                      <m:t>𝛿</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𝑚𝑐𝑑𝑇</m:t>
                    </m:r>
                  </m:oMath>
                </a14:m>
                <a:endParaRPr lang="en-US" altLang="zh-CN" sz="2800" smtClean="0"/>
              </a:p>
              <a:p>
                <a:r>
                  <a:rPr lang="zh-CN" altLang="en-US" sz="2800"/>
                  <a:t>式</a:t>
                </a:r>
                <a:r>
                  <a:rPr lang="zh-CN" altLang="en-US" sz="2800" smtClean="0"/>
                  <a:t>中，</a:t>
                </a:r>
                <a:r>
                  <a:rPr lang="en-US" altLang="zh-CN" sz="2800" smtClean="0"/>
                  <a:t>C</a:t>
                </a:r>
                <a:r>
                  <a:rPr lang="zh-CN" altLang="en-US" sz="2800" smtClean="0"/>
                  <a:t>为物体比热容</a:t>
                </a:r>
                <a:r>
                  <a:rPr lang="en-US" altLang="zh-CN" sz="2800" smtClean="0"/>
                  <a:t>(J/(kg·K))</a:t>
                </a:r>
                <a:r>
                  <a:rPr lang="zh-CN" altLang="en-US" sz="2800" smtClean="0"/>
                  <a:t>，</a:t>
                </a:r>
                <a:r>
                  <a:rPr lang="en-US" altLang="zh-CN" sz="2800" smtClean="0"/>
                  <a:t>m</a:t>
                </a:r>
                <a:r>
                  <a:rPr lang="zh-CN" altLang="en-US" sz="2800" smtClean="0"/>
                  <a:t>为物体的质量，</a:t>
                </a:r>
                <a:r>
                  <a:rPr lang="en-US" altLang="zh-CN" sz="2800" smtClean="0"/>
                  <a:t>kg</a:t>
                </a:r>
                <a:r>
                  <a:rPr lang="zh-CN" altLang="en-US" sz="2800" smtClean="0"/>
                  <a:t>，</a:t>
                </a:r>
                <a:r>
                  <a:rPr lang="en-US" altLang="zh-CN" sz="2800" smtClean="0"/>
                  <a:t>T</a:t>
                </a:r>
                <a:r>
                  <a:rPr lang="zh-CN" altLang="en-US" sz="2800" smtClean="0"/>
                  <a:t>为热力学温度，</a:t>
                </a:r>
                <a:r>
                  <a:rPr lang="en-US" altLang="zh-CN" sz="2800" smtClean="0"/>
                  <a:t>K</a:t>
                </a:r>
                <a:r>
                  <a:rPr lang="zh-CN" altLang="en-US" sz="2800" smtClean="0"/>
                  <a:t>。</a:t>
                </a:r>
                <a:endParaRPr lang="en-US" altLang="zh-CN" sz="2800" smtClean="0"/>
              </a:p>
              <a:p>
                <a:r>
                  <a:rPr lang="zh-CN" altLang="en-US" sz="2800" smtClean="0"/>
                  <a:t>则，积分表达为</a:t>
                </a:r>
                <a:endParaRPr lang="en-US" altLang="zh-CN" sz="2800" smtClean="0"/>
              </a:p>
              <a:p>
                <a14:m>
                  <m:oMath xmlns:m="http://schemas.openxmlformats.org/officeDocument/2006/math">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nary>
                      <m:naryPr>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1</m:t>
                            </m:r>
                          </m:sub>
                        </m:sSub>
                      </m:sub>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2</m:t>
                            </m:r>
                          </m:sub>
                        </m:sSub>
                      </m:sup>
                      <m:e>
                        <m:r>
                          <a:rPr lang="en-US" altLang="zh-CN" sz="2800" b="0" i="1" smtClean="0">
                            <a:latin typeface="Cambria Math" panose="02040503050406030204" pitchFamily="18" charset="0"/>
                          </a:rPr>
                          <m:t>𝑚𝑐𝑑𝑇</m:t>
                        </m:r>
                      </m:e>
                    </m:nary>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789" t="-1203" r="-18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2591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p:sp>
        <p:nvSpPr>
          <p:cNvPr id="3" name="内容占位符 2"/>
          <p:cNvSpPr>
            <a:spLocks noGrp="1"/>
          </p:cNvSpPr>
          <p:nvPr>
            <p:ph sz="quarter" idx="13"/>
          </p:nvPr>
        </p:nvSpPr>
        <p:spPr>
          <a:xfrm>
            <a:off x="913773" y="1300292"/>
            <a:ext cx="5431271" cy="5066002"/>
          </a:xfrm>
        </p:spPr>
        <p:txBody>
          <a:bodyPr>
            <a:noAutofit/>
          </a:bodyPr>
          <a:lstStyle/>
          <a:p>
            <a:r>
              <a:rPr lang="zh-CN" altLang="en-US" sz="2800" smtClean="0"/>
              <a:t>焦耳实验</a:t>
            </a:r>
            <a:endParaRPr lang="en-US" altLang="zh-CN" sz="2800" smtClean="0"/>
          </a:p>
          <a:p>
            <a:r>
              <a:rPr lang="zh-CN" altLang="en-US" sz="2800"/>
              <a:t>在</a:t>
            </a:r>
            <a:r>
              <a:rPr lang="en-US" altLang="zh-CN" sz="2800"/>
              <a:t>19</a:t>
            </a:r>
            <a:r>
              <a:rPr lang="zh-CN" altLang="en-US" sz="2800"/>
              <a:t>世纪</a:t>
            </a:r>
            <a:r>
              <a:rPr lang="en-US" altLang="zh-CN" sz="2800"/>
              <a:t>40</a:t>
            </a:r>
            <a:r>
              <a:rPr lang="zh-CN" altLang="en-US" sz="2800"/>
              <a:t>年代，“热质说”风行一时，焦耳认为热质并不存在，热</a:t>
            </a:r>
            <a:r>
              <a:rPr lang="zh-CN" altLang="en-US" sz="2800" smtClean="0"/>
              <a:t>是能</a:t>
            </a:r>
            <a:r>
              <a:rPr lang="zh-CN" altLang="en-US" sz="2800"/>
              <a:t>的 一种形式，为此他做了大量实验。</a:t>
            </a:r>
            <a:r>
              <a:rPr lang="en-US" altLang="zh-CN" sz="2800"/>
              <a:t>1840</a:t>
            </a:r>
            <a:r>
              <a:rPr lang="zh-CN" altLang="en-US" sz="2800"/>
              <a:t>年以后，焦耳多次发表文章，先后介绍了四种测定热 功当量的方法，其中之一就是用通电金属丝放在水中加热。根据电流做的功和水获得的热量 来计算当量。</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450" y="2167634"/>
            <a:ext cx="5267325" cy="2924175"/>
          </a:xfrm>
          <a:prstGeom prst="rect">
            <a:avLst/>
          </a:prstGeom>
        </p:spPr>
      </p:pic>
    </p:spTree>
    <p:extLst>
      <p:ext uri="{BB962C8B-B14F-4D97-AF65-F5344CB8AC3E}">
        <p14:creationId xmlns:p14="http://schemas.microsoft.com/office/powerpoint/2010/main" val="3148740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p:sp>
        <p:nvSpPr>
          <p:cNvPr id="3" name="内容占位符 2"/>
          <p:cNvSpPr>
            <a:spLocks noGrp="1"/>
          </p:cNvSpPr>
          <p:nvPr>
            <p:ph sz="quarter" idx="13"/>
          </p:nvPr>
        </p:nvSpPr>
        <p:spPr/>
        <p:txBody>
          <a:bodyPr>
            <a:normAutofit fontScale="92500" lnSpcReduction="10000"/>
          </a:bodyPr>
          <a:lstStyle/>
          <a:p>
            <a:r>
              <a:rPr lang="en-US" altLang="zh-CN" sz="2400"/>
              <a:t>J.P.</a:t>
            </a:r>
            <a:r>
              <a:rPr lang="zh-CN" altLang="en-US" sz="2400"/>
              <a:t>焦耳从</a:t>
            </a:r>
            <a:r>
              <a:rPr lang="en-US" altLang="zh-CN" sz="2400"/>
              <a:t>1840</a:t>
            </a:r>
            <a:r>
              <a:rPr lang="zh-CN" altLang="en-US" sz="2400"/>
              <a:t>年起，持续几十年时间，用电量热法和机械量热法，做了大量实验，得出结论：热功当量是一个普适常数，同作功方式无关。从而证明了机械能</a:t>
            </a:r>
            <a:r>
              <a:rPr lang="en-US" altLang="zh-CN" sz="2400"/>
              <a:t>(</a:t>
            </a:r>
            <a:r>
              <a:rPr lang="zh-CN" altLang="en-US" sz="2400"/>
              <a:t>功</a:t>
            </a:r>
            <a:r>
              <a:rPr lang="en-US" altLang="zh-CN" sz="2400"/>
              <a:t>)</a:t>
            </a:r>
            <a:r>
              <a:rPr lang="zh-CN" altLang="en-US" sz="2400"/>
              <a:t>和电能</a:t>
            </a:r>
            <a:r>
              <a:rPr lang="en-US" altLang="zh-CN" sz="2400"/>
              <a:t>(</a:t>
            </a:r>
            <a:r>
              <a:rPr lang="zh-CN" altLang="en-US" sz="2400"/>
              <a:t>功</a:t>
            </a:r>
            <a:r>
              <a:rPr lang="en-US" altLang="zh-CN" sz="2400"/>
              <a:t>)</a:t>
            </a:r>
            <a:r>
              <a:rPr lang="zh-CN" altLang="en-US" sz="2400"/>
              <a:t>同热量之间的转换关系；论证了传热是能量传递的一种形式；为确认能量守恒和转换定律的正确性打下了坚实的实验基础。</a:t>
            </a:r>
            <a:r>
              <a:rPr lang="en-US" altLang="zh-CN" sz="2400"/>
              <a:t>1840</a:t>
            </a:r>
            <a:r>
              <a:rPr lang="zh-CN" altLang="en-US" sz="2400"/>
              <a:t>年焦耳发现，导体内通以稳定电流后，产生的热量</a:t>
            </a:r>
            <a:r>
              <a:rPr lang="en-US" altLang="zh-CN" sz="2400"/>
              <a:t>Q</a:t>
            </a:r>
            <a:r>
              <a:rPr lang="zh-CN" altLang="en-US" sz="2400"/>
              <a:t>同电流强度</a:t>
            </a:r>
            <a:r>
              <a:rPr lang="en-US" altLang="zh-CN" sz="2400"/>
              <a:t>I</a:t>
            </a:r>
            <a:r>
              <a:rPr lang="zh-CN" altLang="en-US" sz="2400"/>
              <a:t>的二次方、导线电阻</a:t>
            </a:r>
            <a:r>
              <a:rPr lang="en-US" altLang="zh-CN" sz="2400"/>
              <a:t>R</a:t>
            </a:r>
            <a:r>
              <a:rPr lang="zh-CN" altLang="en-US" sz="2400"/>
              <a:t>及通电的时间</a:t>
            </a:r>
            <a:r>
              <a:rPr lang="en-US" altLang="zh-CN" sz="2400"/>
              <a:t>t</a:t>
            </a:r>
            <a:r>
              <a:rPr lang="zh-CN" altLang="en-US" sz="2400"/>
              <a:t>成正比，即同电流所作的功</a:t>
            </a:r>
            <a:r>
              <a:rPr lang="en-US" altLang="zh-CN" sz="2400"/>
              <a:t>W </a:t>
            </a:r>
            <a:r>
              <a:rPr lang="zh-CN" altLang="en-US" sz="2400"/>
              <a:t>成正比</a:t>
            </a:r>
          </a:p>
          <a:p>
            <a:r>
              <a:rPr lang="en-US" altLang="zh-CN" sz="2400"/>
              <a:t>W=JQ</a:t>
            </a:r>
            <a:r>
              <a:rPr lang="zh-CN" altLang="en-US" sz="2400"/>
              <a:t>。</a:t>
            </a:r>
          </a:p>
          <a:p>
            <a:r>
              <a:rPr lang="zh-CN" altLang="en-US" sz="2400"/>
              <a:t>比例系数</a:t>
            </a:r>
            <a:r>
              <a:rPr lang="en-US" altLang="zh-CN" sz="2400"/>
              <a:t>J</a:t>
            </a:r>
            <a:r>
              <a:rPr lang="zh-CN" altLang="en-US" sz="2400"/>
              <a:t>表示产生</a:t>
            </a:r>
            <a:r>
              <a:rPr lang="en-US" altLang="zh-CN" sz="2400"/>
              <a:t>1</a:t>
            </a:r>
            <a:r>
              <a:rPr lang="zh-CN" altLang="en-US" sz="2400"/>
              <a:t>卡热量所需作的功，称热功当量</a:t>
            </a:r>
            <a:r>
              <a:rPr lang="zh-CN" altLang="en-US" sz="2400" smtClean="0"/>
              <a:t>。</a:t>
            </a:r>
            <a:r>
              <a:rPr lang="zh-CN" altLang="en-US" sz="2400"/>
              <a:t>容器由绝热壁构成，电流作功使水的内能增加，从而水温升高。用温度计可测出温差</a:t>
            </a:r>
            <a:r>
              <a:rPr lang="en-US" altLang="zh-CN" sz="2400"/>
              <a:t>ΔT</a:t>
            </a:r>
            <a:r>
              <a:rPr lang="zh-CN" altLang="en-US" sz="2400"/>
              <a:t>。使用简单定义的使 </a:t>
            </a:r>
            <a:r>
              <a:rPr lang="en-US" altLang="zh-CN" sz="2400"/>
              <a:t>1</a:t>
            </a:r>
            <a:r>
              <a:rPr lang="zh-CN" altLang="en-US" sz="2400"/>
              <a:t>克水温度升高</a:t>
            </a:r>
            <a:r>
              <a:rPr lang="en-US" altLang="zh-CN" sz="2400"/>
              <a:t>1</a:t>
            </a:r>
            <a:r>
              <a:rPr lang="zh-CN" altLang="en-US" sz="2400"/>
              <a:t>摄氏度所需热量作为量热单位（卡），则水的比热容为</a:t>
            </a:r>
            <a:r>
              <a:rPr lang="en-US" altLang="zh-CN" sz="2400"/>
              <a:t>c=1cal/(g·℃)</a:t>
            </a:r>
            <a:r>
              <a:rPr lang="zh-CN" altLang="en-US" sz="2400"/>
              <a:t>，当知道水的质量</a:t>
            </a:r>
            <a:r>
              <a:rPr lang="en-US" altLang="zh-CN" sz="2400"/>
              <a:t>m</a:t>
            </a:r>
            <a:r>
              <a:rPr lang="zh-CN" altLang="en-US" sz="2400"/>
              <a:t>后，即可由</a:t>
            </a:r>
            <a:r>
              <a:rPr lang="en-US" altLang="zh-CN" sz="2400"/>
              <a:t>Q=сmΔT</a:t>
            </a:r>
            <a:r>
              <a:rPr lang="zh-CN" altLang="en-US" sz="2400"/>
              <a:t>确定所传递的热量同电流所作的功</a:t>
            </a:r>
            <a:r>
              <a:rPr lang="en-US" altLang="zh-CN" sz="2400"/>
              <a:t>W </a:t>
            </a:r>
            <a:r>
              <a:rPr lang="zh-CN" altLang="en-US" sz="2400"/>
              <a:t>间的关系式</a:t>
            </a:r>
            <a:r>
              <a:rPr lang="en-US" altLang="zh-CN" sz="2400"/>
              <a:t>(W=JQ)</a:t>
            </a:r>
            <a:r>
              <a:rPr lang="zh-CN" altLang="en-US" sz="2400"/>
              <a:t>，并定出热功当量</a:t>
            </a:r>
            <a:r>
              <a:rPr lang="en-US" altLang="zh-CN" sz="2400"/>
              <a:t>J</a:t>
            </a:r>
            <a:r>
              <a:rPr lang="zh-CN" altLang="en-US" sz="2400"/>
              <a:t>。这种测量热功当量的方法叫电量热法。</a:t>
            </a:r>
          </a:p>
          <a:p>
            <a:endParaRPr lang="zh-CN" altLang="en-US"/>
          </a:p>
        </p:txBody>
      </p:sp>
    </p:spTree>
    <p:extLst>
      <p:ext uri="{BB962C8B-B14F-4D97-AF65-F5344CB8AC3E}">
        <p14:creationId xmlns:p14="http://schemas.microsoft.com/office/powerpoint/2010/main" val="3581202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p:sp>
        <p:nvSpPr>
          <p:cNvPr id="3" name="内容占位符 2"/>
          <p:cNvSpPr>
            <a:spLocks noGrp="1"/>
          </p:cNvSpPr>
          <p:nvPr>
            <p:ph sz="quarter" idx="13"/>
          </p:nvPr>
        </p:nvSpPr>
        <p:spPr/>
        <p:txBody>
          <a:bodyPr>
            <a:normAutofit fontScale="92500" lnSpcReduction="20000"/>
          </a:bodyPr>
          <a:lstStyle/>
          <a:p>
            <a:r>
              <a:rPr lang="zh-CN" altLang="en-US" sz="2800" smtClean="0"/>
              <a:t>焦耳实验</a:t>
            </a:r>
            <a:endParaRPr lang="en-US" altLang="zh-CN" sz="2800" smtClean="0"/>
          </a:p>
          <a:p>
            <a:r>
              <a:rPr lang="zh-CN" altLang="en-US" sz="2800"/>
              <a:t>他发现：通电导体所产生的热量，跟电流强度的平方、导体电阻和通电时间成 正比。这就是后来以他的名字命名的焦耳定律。在测定热功当量的实验中，最著名的是</a:t>
            </a:r>
            <a:r>
              <a:rPr lang="en-US" altLang="zh-CN" sz="2800"/>
              <a:t>1845 </a:t>
            </a:r>
            <a:r>
              <a:rPr lang="zh-CN" altLang="en-US" sz="2800"/>
              <a:t>年发表的用摩擦加热液体的实验，也就是焦耳热功当量实验</a:t>
            </a:r>
            <a:r>
              <a:rPr lang="zh-CN" altLang="en-US" sz="2800" smtClean="0"/>
              <a:t>。</a:t>
            </a:r>
            <a:endParaRPr lang="en-US" altLang="zh-CN" sz="2800" smtClean="0"/>
          </a:p>
          <a:p>
            <a:r>
              <a:rPr lang="zh-CN" altLang="en-US" sz="2800"/>
              <a:t>焦耳还用机械量热法来测定热功当量。</a:t>
            </a:r>
            <a:r>
              <a:rPr lang="en-US" altLang="zh-CN" sz="2800"/>
              <a:t>1845</a:t>
            </a:r>
            <a:r>
              <a:rPr lang="zh-CN" altLang="en-US" sz="2800"/>
              <a:t>年他使用的实验装置的示意图。重砝码缓慢匀速下降，带动轮轴和转轴使翼轮搅拌水，功转变为热，使水温升高。由温度计测出搅拌前后水的温差而算出热量</a:t>
            </a:r>
            <a:r>
              <a:rPr lang="en-US" altLang="zh-CN" sz="2800"/>
              <a:t>Q</a:t>
            </a:r>
            <a:r>
              <a:rPr lang="zh-CN" altLang="en-US" sz="2800"/>
              <a:t>。转变为热能的机械功</a:t>
            </a:r>
            <a:r>
              <a:rPr lang="en-US" altLang="zh-CN" sz="2800"/>
              <a:t>W</a:t>
            </a:r>
            <a:r>
              <a:rPr lang="zh-CN" altLang="en-US" sz="2800"/>
              <a:t>可由砝码下降的距离算出。由</a:t>
            </a:r>
            <a:r>
              <a:rPr lang="en-US" altLang="zh-CN" sz="2800"/>
              <a:t>W=JQ</a:t>
            </a:r>
            <a:r>
              <a:rPr lang="zh-CN" altLang="en-US" sz="2800"/>
              <a:t>公式又可测定热功当量。焦耳测定热功当量的实验是在英国曼彻斯特进行的，其结果是使</a:t>
            </a:r>
            <a:r>
              <a:rPr lang="en-US" altLang="zh-CN" sz="2800"/>
              <a:t>1</a:t>
            </a:r>
            <a:r>
              <a:rPr lang="zh-CN" altLang="en-US" sz="2800"/>
              <a:t>磅水升高</a:t>
            </a:r>
            <a:r>
              <a:rPr lang="en-US" altLang="zh-CN" sz="2800"/>
              <a:t>1</a:t>
            </a:r>
            <a:r>
              <a:rPr lang="zh-CN" altLang="en-US" sz="2800"/>
              <a:t>华氏度需作功</a:t>
            </a:r>
            <a:r>
              <a:rPr lang="en-US" altLang="zh-CN" sz="2800"/>
              <a:t>772</a:t>
            </a:r>
            <a:r>
              <a:rPr lang="zh-CN" altLang="en-US" sz="2800"/>
              <a:t>英尺磅，这相当于</a:t>
            </a:r>
            <a:r>
              <a:rPr lang="en-US" altLang="zh-CN" sz="2800"/>
              <a:t>1</a:t>
            </a:r>
            <a:r>
              <a:rPr lang="zh-CN" altLang="en-US" sz="2800"/>
              <a:t>卡</a:t>
            </a:r>
            <a:r>
              <a:rPr lang="en-US" altLang="zh-CN" sz="2800"/>
              <a:t>=4.157J</a:t>
            </a:r>
            <a:r>
              <a:rPr lang="zh-CN" altLang="en-US" sz="2800"/>
              <a:t>。</a:t>
            </a:r>
          </a:p>
          <a:p>
            <a:endParaRPr lang="en-US" altLang="zh-CN" sz="2800" smtClean="0"/>
          </a:p>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825" y="2358651"/>
            <a:ext cx="10058400" cy="4007643"/>
          </a:xfrm>
          <a:prstGeom prst="rect">
            <a:avLst/>
          </a:prstGeom>
        </p:spPr>
      </p:pic>
    </p:spTree>
    <p:extLst>
      <p:ext uri="{BB962C8B-B14F-4D97-AF65-F5344CB8AC3E}">
        <p14:creationId xmlns:p14="http://schemas.microsoft.com/office/powerpoint/2010/main" val="6625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lnSpcReduction="10000"/>
              </a:bodyPr>
              <a:lstStyle/>
              <a:p>
                <a:r>
                  <a:rPr lang="zh-CN" altLang="en-US" sz="2800" smtClean="0"/>
                  <a:t>焦耳定律可以表达为：</a:t>
                </a:r>
                <a:endParaRPr lang="en-US" altLang="zh-CN" sz="2800" smtClean="0"/>
              </a:p>
              <a:p>
                <a14:m>
                  <m:oMath xmlns:m="http://schemas.openxmlformats.org/officeDocument/2006/math">
                    <m:nary>
                      <m:naryPr>
                        <m:chr m:val="∮"/>
                        <m:limLoc m:val="undOvr"/>
                        <m:subHide m:val="on"/>
                        <m:supHide m:val="on"/>
                        <m:ctrlPr>
                          <a:rPr lang="zh-CN" altLang="en-US" sz="2800" i="1" smtClean="0">
                            <a:latin typeface="Cambria Math" panose="02040503050406030204" pitchFamily="18" charset="0"/>
                          </a:rPr>
                        </m:ctrlPr>
                      </m:naryPr>
                      <m:sub/>
                      <m:sup/>
                      <m:e>
                        <m:r>
                          <a:rPr lang="zh-CN" altLang="en-US" sz="2800" i="1" smtClean="0">
                            <a:latin typeface="Cambria Math" panose="02040503050406030204" pitchFamily="18" charset="0"/>
                          </a:rPr>
                          <m:t>𝛿</m:t>
                        </m:r>
                        <m:r>
                          <m:rPr>
                            <m:sty m:val="p"/>
                          </m:rPr>
                          <a:rPr lang="en-US" altLang="zh-CN" sz="2800" i="1">
                            <a:latin typeface="Cambria Math" panose="02040503050406030204" pitchFamily="18" charset="0"/>
                          </a:rPr>
                          <m:t>Q</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nary>
                          <m:naryPr>
                            <m:chr m:val="∮"/>
                            <m:limLoc m:val="undOvr"/>
                            <m:subHide m:val="on"/>
                            <m:supHide m:val="on"/>
                            <m:ctrlPr>
                              <a:rPr lang="en-US" altLang="zh-CN" sz="2800" b="0" i="1" smtClean="0">
                                <a:latin typeface="Cambria Math" panose="02040503050406030204" pitchFamily="18" charset="0"/>
                              </a:rPr>
                            </m:ctrlPr>
                          </m:naryPr>
                          <m:sub/>
                          <m:sup/>
                          <m:e>
                            <m:r>
                              <a:rPr lang="zh-CN" altLang="en-US" sz="2800" b="0" i="1" smtClean="0">
                                <a:latin typeface="Cambria Math" panose="02040503050406030204" pitchFamily="18" charset="0"/>
                              </a:rPr>
                              <m:t>𝛿</m:t>
                            </m:r>
                            <m:r>
                              <a:rPr lang="en-US" altLang="zh-CN" sz="2800" b="0" i="1" smtClean="0">
                                <a:latin typeface="Cambria Math" panose="02040503050406030204" pitchFamily="18" charset="0"/>
                              </a:rPr>
                              <m:t>𝑊</m:t>
                            </m:r>
                          </m:e>
                        </m:nary>
                      </m:e>
                    </m:nary>
                  </m:oMath>
                </a14:m>
                <a:endParaRPr lang="en-US" altLang="zh-CN" sz="2800" smtClean="0"/>
              </a:p>
              <a:p>
                <a:r>
                  <a:rPr lang="zh-CN" altLang="en-US" sz="2800" smtClean="0"/>
                  <a:t>如果功与热均取焦耳为单位时，</a:t>
                </a:r>
                <a:r>
                  <a:rPr lang="en-US" altLang="zh-CN" sz="2800" smtClean="0"/>
                  <a:t>A=1</a:t>
                </a:r>
                <a:r>
                  <a:rPr lang="zh-CN" altLang="en-US" sz="2800" smtClean="0"/>
                  <a:t>，则表达为：</a:t>
                </a:r>
                <a:endParaRPr lang="en-US" altLang="zh-CN" sz="2800" smtClean="0"/>
              </a:p>
              <a:p>
                <a14:m>
                  <m:oMath xmlns:m="http://schemas.openxmlformats.org/officeDocument/2006/math">
                    <m:nary>
                      <m:naryPr>
                        <m:chr m:val="∮"/>
                        <m:limLoc m:val="undOvr"/>
                        <m:subHide m:val="on"/>
                        <m:supHide m:val="on"/>
                        <m:ctrlPr>
                          <a:rPr lang="zh-CN" altLang="en-US" sz="2800" i="1">
                            <a:latin typeface="Cambria Math" panose="02040503050406030204" pitchFamily="18" charset="0"/>
                          </a:rPr>
                        </m:ctrlPr>
                      </m:naryPr>
                      <m:sub/>
                      <m:sup/>
                      <m:e>
                        <m:r>
                          <a:rPr lang="zh-CN" altLang="en-US" sz="2800" i="1">
                            <a:latin typeface="Cambria Math" panose="02040503050406030204" pitchFamily="18" charset="0"/>
                          </a:rPr>
                          <m:t>𝛿</m:t>
                        </m:r>
                        <m:r>
                          <m:rPr>
                            <m:sty m:val="p"/>
                          </m:rPr>
                          <a:rPr lang="en-US" altLang="zh-CN" sz="2800" i="1">
                            <a:latin typeface="Cambria Math" panose="02040503050406030204" pitchFamily="18" charset="0"/>
                          </a:rPr>
                          <m:t>Q</m:t>
                        </m:r>
                        <m:r>
                          <a:rPr lang="en-US" altLang="zh-CN" sz="2800" i="1">
                            <a:latin typeface="Cambria Math" panose="02040503050406030204" pitchFamily="18" charset="0"/>
                          </a:rPr>
                          <m:t>=</m:t>
                        </m:r>
                        <m:nary>
                          <m:naryPr>
                            <m:chr m:val="∮"/>
                            <m:limLoc m:val="undOvr"/>
                            <m:subHide m:val="on"/>
                            <m:supHide m:val="on"/>
                            <m:ctrlPr>
                              <a:rPr lang="en-US" altLang="zh-CN" sz="2800" i="1">
                                <a:latin typeface="Cambria Math" panose="02040503050406030204" pitchFamily="18" charset="0"/>
                              </a:rPr>
                            </m:ctrlPr>
                          </m:naryPr>
                          <m:sub/>
                          <m:sup/>
                          <m:e>
                            <m:r>
                              <a:rPr lang="zh-CN" altLang="en-US" sz="2800" i="1">
                                <a:latin typeface="Cambria Math" panose="02040503050406030204" pitchFamily="18" charset="0"/>
                              </a:rPr>
                              <m:t>𝛿</m:t>
                            </m:r>
                            <m:r>
                              <a:rPr lang="en-US" altLang="zh-CN" sz="2800" i="1">
                                <a:latin typeface="Cambria Math" panose="02040503050406030204" pitchFamily="18" charset="0"/>
                              </a:rPr>
                              <m:t>𝑊</m:t>
                            </m:r>
                          </m:e>
                        </m:nary>
                      </m:e>
                    </m:nary>
                  </m:oMath>
                </a14:m>
                <a:endParaRPr lang="en-US" altLang="zh-CN" sz="2800" smtClean="0"/>
              </a:p>
              <a:p>
                <a:r>
                  <a:rPr lang="zh-CN" altLang="en-US" sz="2800"/>
                  <a:t>该</a:t>
                </a:r>
                <a:r>
                  <a:rPr lang="zh-CN" altLang="en-US" sz="2800" smtClean="0"/>
                  <a:t>式说明：</a:t>
                </a:r>
                <a:r>
                  <a:rPr lang="zh-CN" altLang="en-US" sz="2800" smtClean="0">
                    <a:solidFill>
                      <a:srgbClr val="FF0000"/>
                    </a:solidFill>
                  </a:rPr>
                  <a:t>热力系统经历一循环过程回到初态时，系统在整个循环中从外界吸入（或放出）的热量等于其对外完成的（或得到的）功量。</a:t>
                </a:r>
                <a:endParaRPr lang="en-US" altLang="zh-CN" sz="2800" smtClean="0">
                  <a:solidFill>
                    <a:srgbClr val="FF0000"/>
                  </a:solidFill>
                </a:endParaRPr>
              </a:p>
              <a:p>
                <a:r>
                  <a:rPr lang="zh-CN" altLang="en-US" smtClean="0"/>
                  <a:t>适用于任何与外界有功和热的封闭系统所完成的任意封闭循环，成为封闭循环过程热力学第一定律的表达式。</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1014" t="-1444" r="-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1115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14:m>
                  <m:oMath xmlns:m="http://schemas.openxmlformats.org/officeDocument/2006/math">
                    <m:r>
                      <a:rPr lang="en-US" altLang="zh-CN" i="1">
                        <a:latin typeface="Cambria Math" panose="02040503050406030204" pitchFamily="18" charset="0"/>
                      </a:rPr>
                      <m:t>𝛿</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𝑑𝑄</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𝑊</m:t>
                    </m:r>
                  </m:oMath>
                </a14:m>
                <a:endParaRPr lang="en-US" altLang="zh-CN"/>
              </a:p>
              <a:p>
                <a:r>
                  <a:rPr lang="zh-CN" altLang="zh-CN"/>
                  <a:t>热力学第一定律的数学表达式也适用于物体对外做功，向外界散热和内能减少的情况，因此在使用：△</a:t>
                </a:r>
                <a:r>
                  <a:rPr lang="en-US" altLang="zh-CN"/>
                  <a:t>U=-W+Q</a:t>
                </a:r>
                <a:r>
                  <a:rPr lang="zh-CN" altLang="zh-CN"/>
                  <a:t>时，通常有如下规定：</a:t>
                </a:r>
              </a:p>
              <a:p>
                <a:r>
                  <a:rPr lang="zh-CN" altLang="zh-CN"/>
                  <a:t>①外界对系统做功，</a:t>
                </a:r>
                <a:r>
                  <a:rPr lang="en-US" altLang="zh-CN"/>
                  <a:t>W&gt;0,</a:t>
                </a:r>
                <a:r>
                  <a:rPr lang="zh-CN" altLang="zh-CN"/>
                  <a:t>即</a:t>
                </a:r>
                <a:r>
                  <a:rPr lang="en-US" altLang="zh-CN"/>
                  <a:t>W</a:t>
                </a:r>
                <a:r>
                  <a:rPr lang="zh-CN" altLang="zh-CN"/>
                  <a:t>为正值。</a:t>
                </a:r>
              </a:p>
              <a:p>
                <a:r>
                  <a:rPr lang="zh-CN" altLang="zh-CN"/>
                  <a:t>②系统对外界做功，</a:t>
                </a:r>
                <a:r>
                  <a:rPr lang="en-US" altLang="zh-CN"/>
                  <a:t>W&lt;0,</a:t>
                </a:r>
                <a:r>
                  <a:rPr lang="zh-CN" altLang="zh-CN"/>
                  <a:t>即</a:t>
                </a:r>
                <a:r>
                  <a:rPr lang="en-US" altLang="zh-CN"/>
                  <a:t>W</a:t>
                </a:r>
                <a:r>
                  <a:rPr lang="zh-CN" altLang="zh-CN"/>
                  <a:t>为负值。</a:t>
                </a:r>
              </a:p>
              <a:p>
                <a:r>
                  <a:rPr lang="zh-CN" altLang="zh-CN"/>
                  <a:t>③系统从外界吸收热量，</a:t>
                </a:r>
                <a:r>
                  <a:rPr lang="en-US" altLang="zh-CN"/>
                  <a:t>Q&gt;0</a:t>
                </a:r>
                <a:r>
                  <a:rPr lang="zh-CN" altLang="zh-CN"/>
                  <a:t>，即</a:t>
                </a:r>
                <a:r>
                  <a:rPr lang="en-US" altLang="zh-CN"/>
                  <a:t>Q</a:t>
                </a:r>
                <a:r>
                  <a:rPr lang="zh-CN" altLang="zh-CN"/>
                  <a:t>为正值</a:t>
                </a:r>
              </a:p>
              <a:p>
                <a:r>
                  <a:rPr lang="zh-CN" altLang="zh-CN"/>
                  <a:t>④系统从外界放出热量，</a:t>
                </a:r>
                <a:r>
                  <a:rPr lang="en-US" altLang="zh-CN"/>
                  <a:t>Q&lt;0</a:t>
                </a:r>
                <a:r>
                  <a:rPr lang="zh-CN" altLang="zh-CN"/>
                  <a:t>，即</a:t>
                </a:r>
                <a:r>
                  <a:rPr lang="en-US" altLang="zh-CN"/>
                  <a:t>Q</a:t>
                </a:r>
                <a:r>
                  <a:rPr lang="zh-CN" altLang="zh-CN"/>
                  <a:t>为负值</a:t>
                </a:r>
              </a:p>
              <a:p>
                <a:r>
                  <a:rPr lang="zh-CN" altLang="zh-CN"/>
                  <a:t>⑤系统内能增加，△</a:t>
                </a:r>
                <a:r>
                  <a:rPr lang="en-US" altLang="zh-CN"/>
                  <a:t>U&gt;0</a:t>
                </a:r>
                <a:r>
                  <a:rPr lang="zh-CN" altLang="zh-CN"/>
                  <a:t>，即△</a:t>
                </a:r>
                <a:r>
                  <a:rPr lang="en-US" altLang="zh-CN"/>
                  <a:t>U</a:t>
                </a:r>
                <a:r>
                  <a:rPr lang="zh-CN" altLang="zh-CN"/>
                  <a:t>为正值</a:t>
                </a:r>
              </a:p>
              <a:p>
                <a:r>
                  <a:rPr lang="zh-CN" altLang="zh-CN"/>
                  <a:t>⑥系统内能减少，△</a:t>
                </a:r>
                <a:r>
                  <a:rPr lang="en-US" altLang="zh-CN"/>
                  <a:t>U&lt;0</a:t>
                </a:r>
                <a:r>
                  <a:rPr lang="zh-CN" altLang="zh-CN"/>
                  <a:t>，即△</a:t>
                </a:r>
                <a:r>
                  <a:rPr lang="en-US" altLang="zh-CN"/>
                  <a:t>U</a:t>
                </a:r>
                <a:r>
                  <a:rPr lang="zh-CN" altLang="zh-CN"/>
                  <a:t>为负值</a:t>
                </a:r>
                <a:endParaRPr lang="zh-CN" altLang="en-US"/>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5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5923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smtClean="0"/>
                  <a:t>焓：与物体的状态相关，是一个状态参数，从物理意义上讲是流动工质的热力学能与流动功之和，可以认为是流动工质携带的能量，数学表达式为：</a:t>
                </a:r>
                <a:endParaRPr lang="en-US" altLang="zh-CN" smtClean="0"/>
              </a:p>
              <a:p>
                <a14:m>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𝑝𝑉</m:t>
                    </m:r>
                  </m:oMath>
                </a14:m>
                <a:endParaRPr lang="en-US" altLang="zh-CN" smtClean="0"/>
              </a:p>
              <a:p>
                <a:r>
                  <a:rPr lang="zh-CN" altLang="en-US" smtClean="0"/>
                  <a:t>举例：</a:t>
                </a:r>
                <a:endParaRPr lang="en-US" altLang="zh-CN" smtClean="0"/>
              </a:p>
              <a:p>
                <a:r>
                  <a:rPr lang="zh-CN" altLang="en-US" smtClean="0"/>
                  <a:t>喷管是使气体加速的设备，通常是一个变截面的流道。</a:t>
                </a:r>
                <a:endParaRPr lang="en-US" altLang="zh-CN" smtClean="0"/>
              </a:p>
              <a:p>
                <a:r>
                  <a:rPr lang="zh-CN" altLang="en-US" smtClean="0"/>
                  <a:t>其宏观动能的增加是由气流进、出口焓差转换而来。</a:t>
                </a:r>
                <a:endParaRPr lang="en-US" altLang="zh-CN" smtClean="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𝑓</m:t>
                        </m:r>
                      </m:sub>
                      <m:sup>
                        <m:r>
                          <a:rPr lang="en-US" altLang="zh-CN" b="0" i="1" smtClean="0">
                            <a:latin typeface="Cambria Math" panose="02040503050406030204" pitchFamily="18" charset="0"/>
                            <a:ea typeface="Cambria Math" panose="02040503050406030204" pitchFamily="18" charset="0"/>
                          </a:rPr>
                          <m:t>2</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2</m:t>
                        </m:r>
                      </m:sub>
                    </m:sSub>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507" t="-361"/>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765" y="4684473"/>
            <a:ext cx="2696798" cy="168182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891" y="3691054"/>
            <a:ext cx="5134361" cy="2753301"/>
          </a:xfrm>
          <a:prstGeom prst="rect">
            <a:avLst/>
          </a:prstGeom>
        </p:spPr>
      </p:pic>
    </p:spTree>
    <p:extLst>
      <p:ext uri="{BB962C8B-B14F-4D97-AF65-F5344CB8AC3E}">
        <p14:creationId xmlns:p14="http://schemas.microsoft.com/office/powerpoint/2010/main" val="7713993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zh-CN"/>
                  <a:t>热力学第</a:t>
                </a:r>
                <a:r>
                  <a:rPr lang="en-US" altLang="zh-CN"/>
                  <a:t>1</a:t>
                </a:r>
                <a:r>
                  <a:rPr lang="zh-CN" altLang="zh-CN"/>
                  <a:t>定律可以理解如下：</a:t>
                </a:r>
              </a:p>
              <a:p>
                <a:r>
                  <a:rPr lang="zh-CN" altLang="zh-CN"/>
                  <a:t>（</a:t>
                </a:r>
                <a:r>
                  <a:rPr lang="en-US" altLang="zh-CN"/>
                  <a:t>1</a:t>
                </a:r>
                <a:r>
                  <a:rPr lang="zh-CN" altLang="zh-CN"/>
                  <a:t>）单纯通过做功来改变物体的内能，内能的变化可以用做功来度量，此时，物体内能的变化△</a:t>
                </a:r>
                <a:r>
                  <a:rPr lang="en-US" altLang="zh-CN"/>
                  <a:t>U</a:t>
                </a:r>
                <a:r>
                  <a:rPr lang="zh-CN" altLang="zh-CN"/>
                  <a:t>等于外界对物体的做功</a:t>
                </a:r>
                <a:r>
                  <a:rPr lang="en-US" altLang="zh-CN"/>
                  <a:t>W</a:t>
                </a:r>
                <a:r>
                  <a:rPr lang="zh-CN" altLang="zh-CN"/>
                  <a:t>，即△</a:t>
                </a:r>
                <a:r>
                  <a:rPr lang="en-US" altLang="zh-CN"/>
                  <a:t>U=W</a:t>
                </a:r>
                <a:r>
                  <a:rPr lang="zh-CN" altLang="zh-CN"/>
                  <a:t>；</a:t>
                </a:r>
              </a:p>
              <a:p>
                <a:r>
                  <a:rPr lang="zh-CN" altLang="zh-CN"/>
                  <a:t>（</a:t>
                </a:r>
                <a:r>
                  <a:rPr lang="en-US" altLang="zh-CN"/>
                  <a:t>2</a:t>
                </a:r>
                <a:r>
                  <a:rPr lang="zh-CN" altLang="zh-CN"/>
                  <a:t>）单纯通过热传递来改变物体的内能，内能的变化可以通过传热的热量来度量，此时，物体内能的变化△</a:t>
                </a:r>
                <a:r>
                  <a:rPr lang="en-US" altLang="zh-CN"/>
                  <a:t>U</a:t>
                </a:r>
                <a:r>
                  <a:rPr lang="zh-CN" altLang="zh-CN"/>
                  <a:t>等于外界吸收（或放出）热量</a:t>
                </a:r>
                <a:r>
                  <a:rPr lang="en-US" altLang="zh-CN"/>
                  <a:t>Q</a:t>
                </a:r>
                <a:r>
                  <a:rPr lang="zh-CN" altLang="zh-CN"/>
                  <a:t>，即△</a:t>
                </a:r>
                <a:r>
                  <a:rPr lang="en-US" altLang="zh-CN"/>
                  <a:t>U=Q</a:t>
                </a:r>
                <a:r>
                  <a:rPr lang="zh-CN" altLang="zh-CN"/>
                  <a:t>；</a:t>
                </a:r>
              </a:p>
              <a:p>
                <a:r>
                  <a:rPr lang="zh-CN" altLang="zh-CN"/>
                  <a:t>（</a:t>
                </a:r>
                <a:r>
                  <a:rPr lang="en-US" altLang="zh-CN"/>
                  <a:t>3</a:t>
                </a:r>
                <a:r>
                  <a:rPr lang="zh-CN" altLang="zh-CN"/>
                  <a:t>）做功与热传递同时存在时，系统内能的变化则需要由两者共同决定，此时，系统内能的变化值等于热量</a:t>
                </a:r>
                <a:r>
                  <a:rPr lang="en-US" altLang="zh-CN"/>
                  <a:t>Q</a:t>
                </a:r>
                <a:r>
                  <a:rPr lang="zh-CN" altLang="zh-CN"/>
                  <a:t>与做功</a:t>
                </a:r>
                <a:r>
                  <a:rPr lang="en-US" altLang="zh-CN"/>
                  <a:t>W</a:t>
                </a:r>
                <a:r>
                  <a:rPr lang="zh-CN" altLang="zh-CN"/>
                  <a:t>之和，即△</a:t>
                </a:r>
                <a:r>
                  <a:rPr lang="en-US" altLang="zh-CN"/>
                  <a:t>U=W+Q</a:t>
                </a:r>
                <a:r>
                  <a:rPr lang="zh-CN" altLang="zh-CN"/>
                  <a:t>。</a:t>
                </a:r>
              </a:p>
              <a:p>
                <a:r>
                  <a:rPr lang="zh-CN" altLang="zh-CN"/>
                  <a:t>如果考虑到粒子交换，热力学第</a:t>
                </a:r>
                <a:r>
                  <a:rPr lang="en-US" altLang="zh-CN"/>
                  <a:t>1</a:t>
                </a:r>
                <a:r>
                  <a:rPr lang="zh-CN" altLang="zh-CN"/>
                  <a:t>定律可以描述如下：</a:t>
                </a:r>
              </a:p>
              <a:p>
                <a14:m>
                  <m:oMath xmlns:m="http://schemas.openxmlformats.org/officeDocument/2006/math">
                    <m:r>
                      <a:rPr lang="en-US" altLang="zh-CN" i="1">
                        <a:latin typeface="Cambria Math" panose="02040503050406030204" pitchFamily="18" charset="0"/>
                      </a:rPr>
                      <m:t>𝛿</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𝑑𝑄</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𝑑𝑁</m:t>
                    </m:r>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507" t="-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68823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sz="2400" smtClean="0"/>
                  <a:t>开放系统中，热力系与外界如果存在物质交换，当有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𝑖𝑛</m:t>
                        </m:r>
                      </m:sub>
                    </m:sSub>
                  </m:oMath>
                </a14:m>
                <a:r>
                  <a:rPr lang="zh-CN" altLang="en-US" sz="2400" smtClean="0"/>
                  <a:t>的物质流入，有</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𝑜𝑢𝑡</m:t>
                        </m:r>
                      </m:sub>
                    </m:sSub>
                  </m:oMath>
                </a14:m>
                <a:r>
                  <a:rPr lang="zh-CN" altLang="en-US" sz="2400" smtClean="0"/>
                  <a:t>的物质流出，则质量差（</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𝑖𝑛</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𝑜𝑢𝑡</m:t>
                        </m:r>
                      </m:sub>
                    </m:sSub>
                  </m:oMath>
                </a14:m>
                <a:r>
                  <a:rPr lang="zh-CN" altLang="en-US" sz="2400" smtClean="0"/>
                  <a:t>）绝不会消失，必然以热力系质量的增量存储在系统中，即</a:t>
                </a:r>
                <a:endParaRPr lang="en-US" altLang="zh-CN" sz="2400" smtClean="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𝑖𝑛</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𝑜𝑢𝑡</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𝑐</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𝑣</m:t>
                        </m:r>
                      </m:sub>
                    </m:sSub>
                  </m:oMath>
                </a14:m>
                <a:endParaRPr lang="en-US" altLang="zh-CN" sz="2400" smtClean="0"/>
              </a:p>
              <a:p>
                <a:r>
                  <a:rPr lang="zh-CN" altLang="en-US" sz="2400" smtClean="0"/>
                  <a:t>如果流动过程中流道中各点流体的热力状态及流动情况不随时间变化，则该流动过程为稳定流动过程，即</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𝑣</m:t>
                        </m:r>
                      </m:sub>
                    </m:sSub>
                  </m:oMath>
                </a14:m>
                <a:r>
                  <a:rPr lang="en-US" altLang="zh-CN" sz="2400" smtClean="0"/>
                  <a:t>=0</a:t>
                </a:r>
                <a:r>
                  <a:rPr lang="zh-CN" altLang="en-US" sz="2400" smtClean="0"/>
                  <a:t>，质量守恒方程表达为：</a:t>
                </a:r>
                <a:endParaRPr lang="en-US" altLang="zh-CN" sz="2400" smtClean="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𝑖𝑛</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𝑜𝑢𝑡</m:t>
                        </m:r>
                      </m:sub>
                    </m:sSub>
                  </m:oMath>
                </a14:m>
                <a:endParaRPr lang="en-US" altLang="zh-CN" sz="2400" smtClean="0"/>
              </a:p>
              <a:p>
                <a:r>
                  <a:rPr lang="zh-CN" altLang="en-US" sz="2400" smtClean="0"/>
                  <a:t>如果以单位时间内流入、流出的质量用质量流率表示，则表达为：</a:t>
                </a:r>
                <a:endParaRPr lang="en-US" altLang="zh-CN" sz="2400" smtClean="0"/>
              </a:p>
              <a:p>
                <a14:m>
                  <m:oMath xmlns:m="http://schemas.openxmlformats.org/officeDocument/2006/math">
                    <m:sSub>
                      <m:sSubPr>
                        <m:ctrlPr>
                          <a:rPr lang="en-US" altLang="zh-CN" sz="2400" i="1" smtClean="0">
                            <a:latin typeface="Cambria Math" panose="02040503050406030204" pitchFamily="18" charset="0"/>
                          </a:rPr>
                        </m:ctrlPr>
                      </m:sSubPr>
                      <m:e>
                        <m:d>
                          <m:dPr>
                            <m:ctrlPr>
                              <a:rPr lang="en-US" altLang="zh-CN" sz="240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𝛿</m:t>
                                </m:r>
                                <m:r>
                                  <a:rPr lang="en-US" altLang="zh-CN" sz="2400" b="0" i="1" smtClean="0">
                                    <a:latin typeface="Cambria Math" panose="02040503050406030204" pitchFamily="18" charset="0"/>
                                  </a:rPr>
                                  <m:t>𝑚</m:t>
                                </m:r>
                              </m:num>
                              <m:den>
                                <m:r>
                                  <a:rPr lang="zh-CN" altLang="en-US" sz="2400" i="1" smtClean="0">
                                    <a:latin typeface="Cambria Math" panose="02040503050406030204" pitchFamily="18" charset="0"/>
                                  </a:rPr>
                                  <m:t>𝛿</m:t>
                                </m:r>
                                <m:r>
                                  <a:rPr lang="en-US" altLang="zh-CN" sz="2400" b="0" i="1" smtClean="0">
                                    <a:latin typeface="Cambria Math" panose="02040503050406030204" pitchFamily="18" charset="0"/>
                                  </a:rPr>
                                  <m:t>𝑡</m:t>
                                </m:r>
                              </m:den>
                            </m:f>
                          </m:e>
                        </m:d>
                      </m:e>
                      <m:sub>
                        <m:r>
                          <a:rPr lang="en-US" altLang="zh-CN" sz="2400" b="0" i="1" smtClean="0">
                            <a:latin typeface="Cambria Math" panose="02040503050406030204" pitchFamily="18" charset="0"/>
                          </a:rPr>
                          <m:t>𝑖𝑛</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d>
                          <m:dPr>
                            <m:ctrlPr>
                              <a:rPr lang="en-US" altLang="zh-CN" sz="2400" i="1" smtClean="0">
                                <a:latin typeface="Cambria Math" panose="02040503050406030204" pitchFamily="18" charset="0"/>
                                <a:ea typeface="Cambria Math" panose="02040503050406030204" pitchFamily="18" charset="0"/>
                              </a:rPr>
                            </m:ctrlPr>
                          </m:dPr>
                          <m:e>
                            <m:f>
                              <m:fPr>
                                <m:ctrlPr>
                                  <a:rPr lang="en-US" altLang="zh-CN" sz="2400" i="1" smtClean="0">
                                    <a:latin typeface="Cambria Math" panose="02040503050406030204" pitchFamily="18" charset="0"/>
                                    <a:ea typeface="Cambria Math" panose="02040503050406030204" pitchFamily="18" charset="0"/>
                                  </a:rPr>
                                </m:ctrlPr>
                              </m:fPr>
                              <m:num>
                                <m:r>
                                  <a:rPr lang="zh-CN" altLang="en-US" sz="2400" i="1" smtClean="0">
                                    <a:latin typeface="Cambria Math" panose="02040503050406030204" pitchFamily="18" charset="0"/>
                                    <a:ea typeface="Cambria Math" panose="02040503050406030204" pitchFamily="18" charset="0"/>
                                  </a:rPr>
                                  <m:t>𝛿</m:t>
                                </m:r>
                                <m:r>
                                  <a:rPr lang="en-US" altLang="zh-CN" sz="2400" b="0" i="1" smtClean="0">
                                    <a:latin typeface="Cambria Math" panose="02040503050406030204" pitchFamily="18" charset="0"/>
                                    <a:ea typeface="Cambria Math" panose="02040503050406030204" pitchFamily="18" charset="0"/>
                                  </a:rPr>
                                  <m:t>𝑚</m:t>
                                </m:r>
                              </m:num>
                              <m:den>
                                <m:r>
                                  <a:rPr lang="zh-CN" altLang="en-US" sz="2400" i="1" smtClean="0">
                                    <a:latin typeface="Cambria Math" panose="02040503050406030204" pitchFamily="18" charset="0"/>
                                    <a:ea typeface="Cambria Math" panose="02040503050406030204" pitchFamily="18" charset="0"/>
                                  </a:rPr>
                                  <m:t>𝛿</m:t>
                                </m:r>
                                <m:r>
                                  <a:rPr lang="en-US" altLang="zh-CN" sz="2400" b="0" i="1" smtClean="0">
                                    <a:latin typeface="Cambria Math" panose="02040503050406030204" pitchFamily="18" charset="0"/>
                                    <a:ea typeface="Cambria Math" panose="02040503050406030204" pitchFamily="18" charset="0"/>
                                  </a:rPr>
                                  <m:t>𝑡</m:t>
                                </m:r>
                              </m:den>
                            </m:f>
                          </m:e>
                        </m:d>
                      </m:e>
                      <m:sub>
                        <m:r>
                          <a:rPr lang="en-US" altLang="zh-CN" sz="2400" b="0" i="1" smtClean="0">
                            <a:latin typeface="Cambria Math" panose="02040503050406030204" pitchFamily="18" charset="0"/>
                            <a:ea typeface="Cambria Math" panose="02040503050406030204" pitchFamily="18" charset="0"/>
                          </a:rPr>
                          <m:t>𝑜𝑢𝑡</m:t>
                        </m:r>
                      </m:sub>
                    </m:sSub>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789" t="-722" r="-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9392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a:bodyPr>
              <a:lstStyle/>
              <a:p>
                <a:r>
                  <a:rPr lang="zh-CN" altLang="en-US" sz="2800" smtClean="0"/>
                  <a:t>非稳定流动的能量方程式</a:t>
                </a:r>
                <a:endParaRPr lang="en-US" altLang="zh-CN" sz="2800" smtClean="0"/>
              </a:p>
              <a:p>
                <a14:m>
                  <m:oMath xmlns:m="http://schemas.openxmlformats.org/officeDocument/2006/math">
                    <m:r>
                      <a:rPr lang="zh-CN" altLang="en-US" sz="2800" i="1" smtClean="0">
                        <a:latin typeface="Cambria Math" panose="02040503050406030204" pitchFamily="18" charset="0"/>
                      </a:rPr>
                      <m:t>𝛿</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𝛿</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𝑜𝑢𝑡</m:t>
                        </m:r>
                      </m:sub>
                    </m:sSub>
                    <m:sSub>
                      <m:sSubPr>
                        <m:ctrlPr>
                          <a:rPr lang="en-US" altLang="zh-CN" sz="2800" b="0" i="1" smtClean="0">
                            <a:latin typeface="Cambria Math" panose="02040503050406030204" pitchFamily="18" charset="0"/>
                          </a:rPr>
                        </m:ctrlPr>
                      </m:sSub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h</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𝑐</m:t>
                                </m:r>
                              </m:e>
                              <m:sub>
                                <m:r>
                                  <a:rPr lang="en-US" altLang="zh-CN" sz="2800" i="1">
                                    <a:latin typeface="Cambria Math" panose="02040503050406030204" pitchFamily="18" charset="0"/>
                                  </a:rPr>
                                  <m:t>𝑓</m:t>
                                </m:r>
                              </m:sub>
                              <m:sup>
                                <m:r>
                                  <a:rPr lang="en-US" altLang="zh-CN" sz="2800" i="1">
                                    <a:latin typeface="Cambria Math" panose="02040503050406030204" pitchFamily="18" charset="0"/>
                                  </a:rPr>
                                  <m:t>2</m:t>
                                </m:r>
                              </m:sup>
                            </m:sSubSup>
                            <m:r>
                              <a:rPr lang="en-US" altLang="zh-CN" sz="2800" i="1">
                                <a:latin typeface="Cambria Math" panose="02040503050406030204" pitchFamily="18" charset="0"/>
                              </a:rPr>
                              <m:t>+</m:t>
                            </m:r>
                            <m:r>
                              <a:rPr lang="en-US" altLang="zh-CN" sz="2800" i="1">
                                <a:latin typeface="Cambria Math" panose="02040503050406030204" pitchFamily="18" charset="0"/>
                              </a:rPr>
                              <m:t>𝑔𝑧</m:t>
                            </m:r>
                          </m:e>
                        </m:d>
                      </m:e>
                      <m:sub>
                        <m:r>
                          <a:rPr lang="en-US" altLang="zh-CN" sz="2800" b="0" i="1" smtClean="0">
                            <a:latin typeface="Cambria Math" panose="02040503050406030204" pitchFamily="18" charset="0"/>
                          </a:rPr>
                          <m:t>𝑜𝑢𝑡</m:t>
                        </m:r>
                      </m:sub>
                    </m:sSub>
                    <m:r>
                      <a:rPr lang="en-US" altLang="zh-CN" sz="2800" b="0" i="1" smtClean="0">
                        <a:latin typeface="Cambria Math" panose="02040503050406030204" pitchFamily="18" charset="0"/>
                      </a:rPr>
                      <m:t>−</m:t>
                    </m:r>
                    <m:r>
                      <a:rPr lang="zh-CN" altLang="en-US" sz="2800" i="1">
                        <a:latin typeface="Cambria Math" panose="02040503050406030204" pitchFamily="18" charset="0"/>
                      </a:rPr>
                      <m:t>𝛿</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b="0" i="1" smtClean="0">
                            <a:latin typeface="Cambria Math" panose="02040503050406030204" pitchFamily="18" charset="0"/>
                          </a:rPr>
                          <m:t>𝑖𝑛</m:t>
                        </m:r>
                      </m:sub>
                    </m:sSub>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h</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𝑐</m:t>
                                </m:r>
                              </m:e>
                              <m:sub>
                                <m:r>
                                  <a:rPr lang="en-US" altLang="zh-CN" sz="2800" i="1">
                                    <a:latin typeface="Cambria Math" panose="02040503050406030204" pitchFamily="18" charset="0"/>
                                  </a:rPr>
                                  <m:t>𝑓</m:t>
                                </m:r>
                              </m:sub>
                              <m:sup>
                                <m:r>
                                  <a:rPr lang="en-US" altLang="zh-CN" sz="2800" i="1">
                                    <a:latin typeface="Cambria Math" panose="02040503050406030204" pitchFamily="18" charset="0"/>
                                  </a:rPr>
                                  <m:t>2</m:t>
                                </m:r>
                              </m:sup>
                            </m:sSubSup>
                            <m:r>
                              <a:rPr lang="en-US" altLang="zh-CN" sz="2800" i="1">
                                <a:latin typeface="Cambria Math" panose="02040503050406030204" pitchFamily="18" charset="0"/>
                              </a:rPr>
                              <m:t>+</m:t>
                            </m:r>
                            <m:r>
                              <a:rPr lang="en-US" altLang="zh-CN" sz="2800" i="1">
                                <a:latin typeface="Cambria Math" panose="02040503050406030204" pitchFamily="18" charset="0"/>
                              </a:rPr>
                              <m:t>𝑔𝑧</m:t>
                            </m:r>
                          </m:e>
                        </m:d>
                      </m:e>
                      <m:sub>
                        <m:r>
                          <a:rPr lang="en-US" altLang="zh-CN" sz="2800" b="0" i="1" smtClean="0">
                            <a:latin typeface="Cambria Math" panose="02040503050406030204" pitchFamily="18" charset="0"/>
                          </a:rPr>
                          <m:t>𝑖𝑛</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𝛿</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𝑛𝑒𝑡</m:t>
                        </m:r>
                      </m:sub>
                    </m:sSub>
                  </m:oMath>
                </a14:m>
                <a:endParaRPr lang="zh-CN" altLang="en-US" sz="280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1014" t="-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9597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14.sinaimg.cn/middle/48f5b35feada55cd8986d&amp;6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238"/>
            <a:ext cx="5512705" cy="21342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jsdk.cn/ckfinder/userfiles/images/3%2866%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327105"/>
            <a:ext cx="5512705" cy="31698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gbdb3.bendibao.com/shbdb/20164/21/2016421101224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1362075"/>
            <a:ext cx="6667500" cy="444817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a:spLocks noGrp="1"/>
          </p:cNvSpPr>
          <p:nvPr>
            <p:ph type="title"/>
          </p:nvPr>
        </p:nvSpPr>
        <p:spPr>
          <a:xfrm>
            <a:off x="763648" y="85605"/>
            <a:ext cx="10364451" cy="681774"/>
          </a:xfrm>
        </p:spPr>
        <p:txBody>
          <a:bodyPr/>
          <a:lstStyle/>
          <a:p>
            <a:r>
              <a:rPr lang="zh-CN" altLang="en-US" dirty="0">
                <a:latin typeface="幼圆" panose="02010509060101010101" pitchFamily="49" charset="-122"/>
                <a:ea typeface="幼圆" panose="02010509060101010101" pitchFamily="49" charset="-122"/>
              </a:rPr>
              <a:t>热物理现象</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典型热物理现象</a:t>
            </a:r>
          </a:p>
        </p:txBody>
      </p:sp>
    </p:spTree>
    <p:extLst>
      <p:ext uri="{BB962C8B-B14F-4D97-AF65-F5344CB8AC3E}">
        <p14:creationId xmlns:p14="http://schemas.microsoft.com/office/powerpoint/2010/main" val="2911934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1</a:t>
            </a:r>
            <a:r>
              <a:rPr lang="zh-CN" altLang="en-US"/>
              <a:t>定律</a:t>
            </a:r>
          </a:p>
        </p:txBody>
      </p:sp>
      <p:sp>
        <p:nvSpPr>
          <p:cNvPr id="3" name="内容占位符 2"/>
          <p:cNvSpPr>
            <a:spLocks noGrp="1"/>
          </p:cNvSpPr>
          <p:nvPr>
            <p:ph sz="quarter" idx="13"/>
          </p:nvPr>
        </p:nvSpPr>
        <p:spPr/>
        <p:txBody>
          <a:bodyPr>
            <a:normAutofit/>
          </a:bodyPr>
          <a:lstStyle/>
          <a:p>
            <a:r>
              <a:rPr lang="zh-CN" altLang="en-US" sz="3200" smtClean="0"/>
              <a:t>第一类永动机</a:t>
            </a:r>
            <a:endParaRPr lang="en-US" altLang="zh-CN" sz="3200" smtClean="0"/>
          </a:p>
          <a:p>
            <a:pPr lvl="1"/>
            <a:r>
              <a:rPr lang="zh-CN" altLang="zh-CN" sz="2800"/>
              <a:t>不需外界输入能源、能量或在仅有一个热源的条件下便能够不断运动并且对外做功的机械。不消耗能量而能永远对外做功的机器。很显然，此类永动机违反了能量守恒定律，即能量不能被凭空创造出来，也不会凭空消失。永动机的概念起源于印度，公元</a:t>
            </a:r>
            <a:r>
              <a:rPr lang="en-US" altLang="zh-CN" sz="2800"/>
              <a:t>1200</a:t>
            </a:r>
            <a:r>
              <a:rPr lang="zh-CN" altLang="zh-CN" sz="2800"/>
              <a:t>年左右传入伊斯兰及西方世界。</a:t>
            </a:r>
            <a:endParaRPr lang="en-US" altLang="zh-CN" sz="2800"/>
          </a:p>
          <a:p>
            <a:r>
              <a:rPr lang="zh-CN" altLang="en-US" sz="3200" smtClean="0"/>
              <a:t>分析：课堂讨论</a:t>
            </a:r>
            <a:endParaRPr lang="zh-CN" altLang="en-US" sz="3200"/>
          </a:p>
        </p:txBody>
      </p:sp>
    </p:spTree>
    <p:extLst>
      <p:ext uri="{BB962C8B-B14F-4D97-AF65-F5344CB8AC3E}">
        <p14:creationId xmlns:p14="http://schemas.microsoft.com/office/powerpoint/2010/main" val="3617028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p:sp>
        <p:nvSpPr>
          <p:cNvPr id="3" name="内容占位符 2"/>
          <p:cNvSpPr>
            <a:spLocks noGrp="1"/>
          </p:cNvSpPr>
          <p:nvPr>
            <p:ph sz="quarter" idx="13"/>
          </p:nvPr>
        </p:nvSpPr>
        <p:spPr/>
        <p:txBody>
          <a:bodyPr>
            <a:noAutofit/>
          </a:bodyPr>
          <a:lstStyle/>
          <a:p>
            <a:r>
              <a:rPr lang="zh-CN" altLang="en-US" sz="2400" smtClean="0"/>
              <a:t>例子</a:t>
            </a:r>
            <a:r>
              <a:rPr lang="en-US" altLang="zh-CN" sz="2400" smtClean="0"/>
              <a:t>1</a:t>
            </a:r>
            <a:r>
              <a:rPr lang="zh-CN" altLang="en-US" sz="2400" smtClean="0"/>
              <a:t>：</a:t>
            </a:r>
            <a:endParaRPr lang="en-US" altLang="zh-CN" sz="2400" smtClean="0"/>
          </a:p>
          <a:p>
            <a:pPr lvl="1"/>
            <a:r>
              <a:rPr lang="zh-CN" altLang="en-US" sz="2000" smtClean="0"/>
              <a:t>高温物体</a:t>
            </a:r>
            <a:r>
              <a:rPr lang="en-US" altLang="zh-CN" sz="2000" smtClean="0"/>
              <a:t>A</a:t>
            </a:r>
            <a:r>
              <a:rPr lang="zh-CN" altLang="en-US" sz="2000" smtClean="0"/>
              <a:t>与低温物体</a:t>
            </a:r>
            <a:r>
              <a:rPr lang="en-US" altLang="zh-CN" sz="2000" smtClean="0"/>
              <a:t>B</a:t>
            </a:r>
            <a:r>
              <a:rPr lang="zh-CN" altLang="en-US" sz="2000" smtClean="0"/>
              <a:t>相接触，在绝热环境中，由于存在温差，</a:t>
            </a:r>
            <a:r>
              <a:rPr lang="en-US" altLang="zh-CN" sz="2000" smtClean="0"/>
              <a:t>A</a:t>
            </a:r>
            <a:r>
              <a:rPr lang="zh-CN" altLang="en-US" sz="2000" smtClean="0"/>
              <a:t>失去</a:t>
            </a:r>
            <a:r>
              <a:rPr lang="en-US" altLang="zh-CN" sz="2000" smtClean="0"/>
              <a:t>Q1</a:t>
            </a:r>
            <a:r>
              <a:rPr lang="zh-CN" altLang="en-US" sz="2000" smtClean="0"/>
              <a:t>的热量传递给</a:t>
            </a:r>
            <a:r>
              <a:rPr lang="en-US" altLang="zh-CN" sz="2000" smtClean="0"/>
              <a:t>B</a:t>
            </a:r>
            <a:r>
              <a:rPr lang="zh-CN" altLang="en-US" sz="2000" smtClean="0"/>
              <a:t>，</a:t>
            </a:r>
            <a:r>
              <a:rPr lang="en-US" altLang="zh-CN" sz="2000" smtClean="0"/>
              <a:t>B</a:t>
            </a:r>
            <a:r>
              <a:rPr lang="zh-CN" altLang="en-US" sz="2000" smtClean="0"/>
              <a:t>得到了热量</a:t>
            </a:r>
            <a:r>
              <a:rPr lang="en-US" altLang="zh-CN" sz="2000" smtClean="0"/>
              <a:t>Q2</a:t>
            </a:r>
            <a:r>
              <a:rPr lang="zh-CN" altLang="en-US" sz="2000" smtClean="0"/>
              <a:t>，根据能量守恒，</a:t>
            </a:r>
            <a:r>
              <a:rPr lang="en-US" altLang="zh-CN" sz="2000" smtClean="0"/>
              <a:t>Q1=Q2</a:t>
            </a:r>
            <a:r>
              <a:rPr lang="zh-CN" altLang="en-US" sz="2000" smtClean="0"/>
              <a:t>。那么根据能量守恒，是否存在这样一种情况，</a:t>
            </a:r>
            <a:r>
              <a:rPr lang="en-US" altLang="zh-CN" sz="2000" smtClean="0"/>
              <a:t>B</a:t>
            </a:r>
            <a:r>
              <a:rPr lang="zh-CN" altLang="en-US" sz="2000" smtClean="0"/>
              <a:t>失去</a:t>
            </a:r>
            <a:r>
              <a:rPr lang="en-US" altLang="zh-CN" sz="2000" smtClean="0"/>
              <a:t>Q2</a:t>
            </a:r>
            <a:r>
              <a:rPr lang="zh-CN" altLang="en-US" sz="2000" smtClean="0"/>
              <a:t>的热量传递给</a:t>
            </a:r>
            <a:r>
              <a:rPr lang="en-US" altLang="zh-CN" sz="2000" smtClean="0"/>
              <a:t>A</a:t>
            </a:r>
            <a:r>
              <a:rPr lang="zh-CN" altLang="en-US" sz="2000" smtClean="0"/>
              <a:t>，</a:t>
            </a:r>
            <a:r>
              <a:rPr lang="en-US" altLang="zh-CN" sz="2000" smtClean="0"/>
              <a:t>A</a:t>
            </a:r>
            <a:r>
              <a:rPr lang="zh-CN" altLang="en-US" sz="2000" smtClean="0"/>
              <a:t>得到</a:t>
            </a:r>
            <a:r>
              <a:rPr lang="en-US" altLang="zh-CN" sz="2000" smtClean="0"/>
              <a:t>Q1</a:t>
            </a:r>
            <a:r>
              <a:rPr lang="zh-CN" altLang="en-US" sz="2000" smtClean="0"/>
              <a:t>的热量，且</a:t>
            </a:r>
            <a:r>
              <a:rPr lang="en-US" altLang="zh-CN" sz="2000" smtClean="0"/>
              <a:t>Q1=Q2</a:t>
            </a:r>
            <a:r>
              <a:rPr lang="zh-CN" altLang="en-US" sz="2000" smtClean="0"/>
              <a:t>？</a:t>
            </a:r>
            <a:endParaRPr lang="en-US" altLang="zh-CN" sz="2000"/>
          </a:p>
          <a:p>
            <a:r>
              <a:rPr lang="zh-CN" altLang="en-US" sz="2400" smtClean="0"/>
              <a:t>例子</a:t>
            </a:r>
            <a:r>
              <a:rPr lang="en-US" altLang="zh-CN" sz="2400" smtClean="0"/>
              <a:t>2</a:t>
            </a:r>
            <a:r>
              <a:rPr lang="zh-CN" altLang="en-US" sz="2400" smtClean="0"/>
              <a:t>：</a:t>
            </a:r>
            <a:endParaRPr lang="en-US" altLang="zh-CN" sz="2400" smtClean="0"/>
          </a:p>
          <a:p>
            <a:pPr lvl="1"/>
            <a:r>
              <a:rPr lang="zh-CN" altLang="en-US" sz="2000" smtClean="0"/>
              <a:t>隔板将一个密闭容器分开，左侧有气体存在，右侧为真空，将隔板移开之后，由于势差的存在，气体会向真空扩散；考虑其逆过程是否可以自动实现？</a:t>
            </a:r>
            <a:endParaRPr lang="en-US" altLang="zh-CN" sz="2000" smtClean="0"/>
          </a:p>
          <a:p>
            <a:r>
              <a:rPr lang="zh-CN" altLang="en-US" sz="2400" smtClean="0"/>
              <a:t>例子</a:t>
            </a:r>
            <a:r>
              <a:rPr lang="en-US" altLang="zh-CN" sz="2400" smtClean="0"/>
              <a:t>3</a:t>
            </a:r>
            <a:r>
              <a:rPr lang="zh-CN" altLang="en-US" sz="2400" smtClean="0"/>
              <a:t>：</a:t>
            </a:r>
            <a:endParaRPr lang="en-US" altLang="zh-CN" sz="2400" smtClean="0"/>
          </a:p>
          <a:p>
            <a:pPr lvl="1"/>
            <a:r>
              <a:rPr lang="zh-CN" altLang="en-US" sz="2000" smtClean="0"/>
              <a:t>氢气和氧气燃烧向外释放热量</a:t>
            </a:r>
            <a:r>
              <a:rPr lang="en-US" altLang="zh-CN" sz="2000" smtClean="0"/>
              <a:t>Q</a:t>
            </a:r>
            <a:r>
              <a:rPr lang="zh-CN" altLang="en-US" sz="2000" smtClean="0"/>
              <a:t>，是否存在一个逆过程，即在无外部能量提供的情况下，仅仅依靠热量</a:t>
            </a:r>
            <a:r>
              <a:rPr lang="en-US" altLang="zh-CN" sz="2000" smtClean="0"/>
              <a:t>Q</a:t>
            </a:r>
            <a:r>
              <a:rPr lang="zh-CN" altLang="en-US" sz="2000" smtClean="0"/>
              <a:t>，水自动分解成氢气和氧气？</a:t>
            </a:r>
            <a:endParaRPr lang="zh-CN" altLang="en-US" sz="2000"/>
          </a:p>
        </p:txBody>
      </p:sp>
    </p:spTree>
    <p:extLst>
      <p:ext uri="{BB962C8B-B14F-4D97-AF65-F5344CB8AC3E}">
        <p14:creationId xmlns:p14="http://schemas.microsoft.com/office/powerpoint/2010/main" val="471976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p:sp>
        <p:nvSpPr>
          <p:cNvPr id="3" name="内容占位符 2"/>
          <p:cNvSpPr>
            <a:spLocks noGrp="1"/>
          </p:cNvSpPr>
          <p:nvPr>
            <p:ph sz="quarter" idx="13"/>
          </p:nvPr>
        </p:nvSpPr>
        <p:spPr/>
        <p:txBody>
          <a:bodyPr>
            <a:normAutofit/>
          </a:bodyPr>
          <a:lstStyle/>
          <a:p>
            <a:r>
              <a:rPr lang="zh-CN" altLang="en-US" sz="2800" smtClean="0"/>
              <a:t>问题：</a:t>
            </a:r>
            <a:r>
              <a:rPr lang="zh-CN" altLang="en-US" sz="2800" smtClean="0">
                <a:solidFill>
                  <a:srgbClr val="FF0000"/>
                </a:solidFill>
              </a:rPr>
              <a:t>功可以转换为热，热能否自发转换为功？</a:t>
            </a:r>
            <a:endParaRPr lang="en-US" altLang="zh-CN" sz="2800" smtClean="0">
              <a:solidFill>
                <a:srgbClr val="FF0000"/>
              </a:solidFill>
            </a:endParaRPr>
          </a:p>
          <a:p>
            <a:r>
              <a:rPr lang="zh-CN" altLang="en-US" sz="2800" smtClean="0"/>
              <a:t>如果把前一个过程称为正过程，则后一个过程称为逆过程。</a:t>
            </a:r>
            <a:endParaRPr lang="en-US" altLang="zh-CN" sz="2800" smtClean="0"/>
          </a:p>
          <a:p>
            <a:r>
              <a:rPr lang="zh-CN" altLang="en-US" sz="2800" smtClean="0"/>
              <a:t>如果某一个过程可以进行正过程，在自发情况下无法进行逆过程，这样的过程称为不可逆过程。比如例子</a:t>
            </a:r>
            <a:r>
              <a:rPr lang="en-US" altLang="zh-CN" sz="2800" smtClean="0"/>
              <a:t>1</a:t>
            </a:r>
            <a:r>
              <a:rPr lang="zh-CN" altLang="en-US" sz="2800" smtClean="0"/>
              <a:t>。</a:t>
            </a:r>
            <a:endParaRPr lang="en-US" altLang="zh-CN" sz="2800" smtClean="0"/>
          </a:p>
          <a:p>
            <a:r>
              <a:rPr lang="zh-CN" altLang="en-US" sz="2800" smtClean="0"/>
              <a:t>导致不可逆过程的因素称为不可逆因素，包括外部不可逆因素，例如温差存在下的传热；以及内部不可逆因素（例如摩擦）。</a:t>
            </a:r>
            <a:endParaRPr lang="en-US" altLang="zh-CN" sz="2800" smtClean="0"/>
          </a:p>
          <a:p>
            <a:r>
              <a:rPr lang="zh-CN" altLang="en-US" sz="2800" smtClean="0"/>
              <a:t>采用数学形式来表达这种关系，即寻找一种态函数。</a:t>
            </a:r>
            <a:endParaRPr lang="en-US" altLang="zh-CN" sz="2800" smtClean="0"/>
          </a:p>
          <a:p>
            <a:r>
              <a:rPr lang="en-US" altLang="zh-CN" sz="2800" smtClean="0"/>
              <a:t>1865</a:t>
            </a:r>
            <a:r>
              <a:rPr lang="zh-CN" altLang="en-US" sz="2800" smtClean="0"/>
              <a:t>年由克劳修斯首先提出，称之为</a:t>
            </a:r>
            <a:r>
              <a:rPr lang="zh-CN" altLang="en-US" sz="2800" smtClean="0">
                <a:solidFill>
                  <a:srgbClr val="FF0000"/>
                </a:solidFill>
              </a:rPr>
              <a:t>熵</a:t>
            </a:r>
            <a:r>
              <a:rPr lang="zh-CN" altLang="en-US" sz="2800" smtClean="0"/>
              <a:t>。</a:t>
            </a:r>
            <a:endParaRPr lang="en-US" altLang="zh-CN" sz="2800" smtClean="0"/>
          </a:p>
        </p:txBody>
      </p:sp>
    </p:spTree>
    <p:extLst>
      <p:ext uri="{BB962C8B-B14F-4D97-AF65-F5344CB8AC3E}">
        <p14:creationId xmlns:p14="http://schemas.microsoft.com/office/powerpoint/2010/main" val="42725189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p:sp>
        <p:nvSpPr>
          <p:cNvPr id="3" name="内容占位符 2"/>
          <p:cNvSpPr>
            <a:spLocks noGrp="1"/>
          </p:cNvSpPr>
          <p:nvPr>
            <p:ph sz="quarter" idx="13"/>
          </p:nvPr>
        </p:nvSpPr>
        <p:spPr/>
        <p:txBody>
          <a:bodyPr>
            <a:normAutofit/>
          </a:bodyPr>
          <a:lstStyle/>
          <a:p>
            <a:r>
              <a:rPr lang="zh-CN" altLang="en-US" sz="2800" smtClean="0"/>
              <a:t>热力过程理论上是不可逆过程，因为该过程不可避免的包含不可逆因素。</a:t>
            </a:r>
            <a:endParaRPr lang="en-US" altLang="zh-CN" sz="2800" smtClean="0"/>
          </a:p>
          <a:p>
            <a:r>
              <a:rPr lang="zh-CN" altLang="en-US" sz="2800" smtClean="0"/>
              <a:t>可逆过程：当系统完成某一过程后，如能使过程逆行而使系统及外界回复到原始状态不遗留下任何变化的过程。</a:t>
            </a:r>
            <a:endParaRPr lang="en-US" altLang="zh-CN" sz="2800" smtClean="0"/>
          </a:p>
          <a:p>
            <a:r>
              <a:rPr lang="zh-CN" altLang="en-US" sz="2800" smtClean="0"/>
              <a:t>可逆过程仅仅存在于理论研究，在忽略掉一些不可逆因素后（理论上可忽略），部分热力过程可以作为可逆过程对待。</a:t>
            </a:r>
            <a:endParaRPr lang="zh-CN" altLang="en-US" sz="2800"/>
          </a:p>
        </p:txBody>
      </p:sp>
    </p:spTree>
    <p:extLst>
      <p:ext uri="{BB962C8B-B14F-4D97-AF65-F5344CB8AC3E}">
        <p14:creationId xmlns:p14="http://schemas.microsoft.com/office/powerpoint/2010/main" val="21019573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3775" y="618518"/>
            <a:ext cx="10364451" cy="686176"/>
          </a:xfrm>
        </p:spPr>
        <p:txBody>
          <a:bodyPr>
            <a:normAutofit/>
          </a:bodyPr>
          <a:lstStyle/>
          <a:p>
            <a:r>
              <a:rPr lang="zh-CN" altLang="en-US">
                <a:latin typeface="幼圆" panose="02010509060101010101" pitchFamily="49" charset="-122"/>
                <a:ea typeface="幼圆" panose="02010509060101010101" pitchFamily="49" charset="-122"/>
              </a:rPr>
              <a:t>热力学基本定律</a:t>
            </a:r>
            <a:r>
              <a:rPr lang="en-US" altLang="zh-CN">
                <a:latin typeface="幼圆" panose="02010509060101010101" pitchFamily="49" charset="-122"/>
                <a:ea typeface="幼圆" panose="02010509060101010101" pitchFamily="49" charset="-122"/>
              </a:rPr>
              <a:t>-</a:t>
            </a:r>
            <a:r>
              <a:rPr lang="zh-CN" altLang="en-US">
                <a:latin typeface="幼圆" panose="02010509060101010101" pitchFamily="49" charset="-122"/>
                <a:ea typeface="幼圆" panose="02010509060101010101" pitchFamily="49" charset="-122"/>
              </a:rPr>
              <a:t>第</a:t>
            </a:r>
            <a:r>
              <a:rPr lang="en-US" altLang="zh-CN">
                <a:latin typeface="幼圆" panose="02010509060101010101" pitchFamily="49" charset="-122"/>
                <a:ea typeface="幼圆" panose="02010509060101010101" pitchFamily="49" charset="-122"/>
              </a:rPr>
              <a:t>2</a:t>
            </a:r>
            <a:r>
              <a:rPr lang="zh-CN" altLang="en-US">
                <a:latin typeface="幼圆" panose="02010509060101010101" pitchFamily="49" charset="-122"/>
                <a:ea typeface="幼圆" panose="02010509060101010101" pitchFamily="49" charset="-122"/>
              </a:rPr>
              <a:t>定律</a:t>
            </a:r>
          </a:p>
        </p:txBody>
      </p:sp>
      <p:sp>
        <p:nvSpPr>
          <p:cNvPr id="5" name="内容占位符 4"/>
          <p:cNvSpPr>
            <a:spLocks noGrp="1"/>
          </p:cNvSpPr>
          <p:nvPr>
            <p:ph sz="quarter" idx="13"/>
          </p:nvPr>
        </p:nvSpPr>
        <p:spPr>
          <a:xfrm>
            <a:off x="913774" y="1505416"/>
            <a:ext cx="5106026" cy="4285784"/>
          </a:xfrm>
        </p:spPr>
        <p:txBody>
          <a:bodyPr>
            <a:normAutofit/>
          </a:bodyPr>
          <a:lstStyle/>
          <a:p>
            <a:r>
              <a:rPr lang="zh-CN" altLang="en-US" sz="2800" smtClean="0">
                <a:latin typeface="楷体" panose="02010609060101010101" pitchFamily="49" charset="-122"/>
                <a:ea typeface="楷体" panose="02010609060101010101" pitchFamily="49" charset="-122"/>
              </a:rPr>
              <a:t>第</a:t>
            </a:r>
            <a:r>
              <a:rPr lang="en-US" altLang="zh-CN" sz="2800" smtClean="0">
                <a:latin typeface="楷体" panose="02010609060101010101" pitchFamily="49" charset="-122"/>
                <a:ea typeface="楷体" panose="02010609060101010101" pitchFamily="49" charset="-122"/>
              </a:rPr>
              <a:t>1</a:t>
            </a:r>
            <a:r>
              <a:rPr lang="zh-CN" altLang="en-US" sz="2800" smtClean="0">
                <a:latin typeface="楷体" panose="02010609060101010101" pitchFamily="49" charset="-122"/>
                <a:ea typeface="楷体" panose="02010609060101010101" pitchFamily="49" charset="-122"/>
              </a:rPr>
              <a:t>定律：</a:t>
            </a:r>
            <a:endParaRPr lang="en-US" altLang="zh-CN" sz="2800" smtClean="0">
              <a:latin typeface="楷体" panose="02010609060101010101" pitchFamily="49" charset="-122"/>
              <a:ea typeface="楷体" panose="02010609060101010101" pitchFamily="49" charset="-122"/>
            </a:endParaRPr>
          </a:p>
          <a:p>
            <a:pPr lvl="1"/>
            <a:r>
              <a:rPr lang="zh-CN" altLang="en-US" sz="2400" smtClean="0">
                <a:latin typeface="楷体" panose="02010609060101010101" pitchFamily="49" charset="-122"/>
                <a:ea typeface="楷体" panose="02010609060101010101" pitchFamily="49" charset="-122"/>
              </a:rPr>
              <a:t>描述量的关系</a:t>
            </a:r>
            <a:endParaRPr lang="en-US" altLang="zh-CN" sz="2400" smtClean="0">
              <a:latin typeface="楷体" panose="02010609060101010101" pitchFamily="49" charset="-122"/>
              <a:ea typeface="楷体" panose="02010609060101010101" pitchFamily="49" charset="-122"/>
            </a:endParaRPr>
          </a:p>
          <a:p>
            <a:pPr lvl="1"/>
            <a:r>
              <a:rPr lang="zh-CN" altLang="en-US" sz="2400" smtClean="0">
                <a:latin typeface="楷体" panose="02010609060101010101" pitchFamily="49" charset="-122"/>
                <a:ea typeface="楷体" panose="02010609060101010101" pitchFamily="49" charset="-122"/>
              </a:rPr>
              <a:t>确保量的守恒</a:t>
            </a:r>
            <a:endParaRPr lang="zh-CN" altLang="en-US" sz="2400">
              <a:latin typeface="楷体" panose="02010609060101010101" pitchFamily="49" charset="-122"/>
              <a:ea typeface="楷体" panose="02010609060101010101" pitchFamily="49" charset="-122"/>
            </a:endParaRPr>
          </a:p>
        </p:txBody>
      </p:sp>
      <p:sp>
        <p:nvSpPr>
          <p:cNvPr id="6" name="内容占位符 5"/>
          <p:cNvSpPr>
            <a:spLocks noGrp="1"/>
          </p:cNvSpPr>
          <p:nvPr>
            <p:ph sz="quarter" idx="14"/>
          </p:nvPr>
        </p:nvSpPr>
        <p:spPr>
          <a:xfrm>
            <a:off x="6172200" y="1505416"/>
            <a:ext cx="5105400" cy="4285784"/>
          </a:xfrm>
        </p:spPr>
        <p:txBody>
          <a:bodyPr>
            <a:normAutofit/>
          </a:bodyPr>
          <a:lstStyle/>
          <a:p>
            <a:r>
              <a:rPr lang="zh-CN" altLang="en-US" sz="2800" smtClean="0">
                <a:latin typeface="楷体" panose="02010609060101010101" pitchFamily="49" charset="-122"/>
                <a:ea typeface="楷体" panose="02010609060101010101" pitchFamily="49" charset="-122"/>
              </a:rPr>
              <a:t>第</a:t>
            </a:r>
            <a:r>
              <a:rPr lang="en-US" altLang="zh-CN" sz="2800" smtClean="0">
                <a:latin typeface="楷体" panose="02010609060101010101" pitchFamily="49" charset="-122"/>
                <a:ea typeface="楷体" panose="02010609060101010101" pitchFamily="49" charset="-122"/>
              </a:rPr>
              <a:t>2</a:t>
            </a:r>
            <a:r>
              <a:rPr lang="zh-CN" altLang="en-US" sz="2800" smtClean="0">
                <a:latin typeface="楷体" panose="02010609060101010101" pitchFamily="49" charset="-122"/>
                <a:ea typeface="楷体" panose="02010609060101010101" pitchFamily="49" charset="-122"/>
              </a:rPr>
              <a:t>定律：</a:t>
            </a:r>
            <a:endParaRPr lang="en-US" altLang="zh-CN" sz="2800" smtClean="0">
              <a:latin typeface="楷体" panose="02010609060101010101" pitchFamily="49" charset="-122"/>
              <a:ea typeface="楷体" panose="02010609060101010101" pitchFamily="49" charset="-122"/>
            </a:endParaRPr>
          </a:p>
          <a:p>
            <a:pPr lvl="1"/>
            <a:r>
              <a:rPr lang="zh-CN" altLang="en-US" sz="2400" smtClean="0">
                <a:latin typeface="楷体" panose="02010609060101010101" pitchFamily="49" charset="-122"/>
                <a:ea typeface="楷体" panose="02010609060101010101" pitchFamily="49" charset="-122"/>
              </a:rPr>
              <a:t>描述方向性的问题</a:t>
            </a:r>
            <a:endParaRPr lang="en-US" altLang="zh-CN" sz="2400" smtClean="0">
              <a:latin typeface="楷体" panose="02010609060101010101" pitchFamily="49" charset="-122"/>
              <a:ea typeface="楷体" panose="02010609060101010101" pitchFamily="49" charset="-122"/>
            </a:endParaRPr>
          </a:p>
          <a:p>
            <a:pPr lvl="1"/>
            <a:r>
              <a:rPr lang="zh-CN" altLang="en-US" sz="2400" smtClean="0">
                <a:latin typeface="楷体" panose="02010609060101010101" pitchFamily="49" charset="-122"/>
                <a:ea typeface="楷体" panose="02010609060101010101" pitchFamily="49" charset="-122"/>
              </a:rPr>
              <a:t>确保问题自然发展的方向</a:t>
            </a:r>
            <a:endParaRPr lang="zh-CN" altLang="en-US" sz="2400">
              <a:latin typeface="楷体" panose="02010609060101010101" pitchFamily="49" charset="-122"/>
              <a:ea typeface="楷体" panose="02010609060101010101" pitchFamily="49" charset="-122"/>
            </a:endParaRPr>
          </a:p>
        </p:txBody>
      </p:sp>
      <p:sp>
        <p:nvSpPr>
          <p:cNvPr id="7" name="矩形 6"/>
          <p:cNvSpPr/>
          <p:nvPr/>
        </p:nvSpPr>
        <p:spPr>
          <a:xfrm>
            <a:off x="1079986" y="3491442"/>
            <a:ext cx="9879628" cy="2585323"/>
          </a:xfrm>
          <a:prstGeom prst="rect">
            <a:avLst/>
          </a:prstGeom>
          <a:noFill/>
        </p:spPr>
        <p:txBody>
          <a:bodyPr wrap="none" lIns="91440" tIns="45720" rIns="91440" bIns="45720">
            <a:spAutoFit/>
          </a:bodyPr>
          <a:lstStyle/>
          <a:p>
            <a:pPr algn="ctr"/>
            <a:r>
              <a:rPr lang="zh-CN" altLang="en-US" sz="5400" b="0" cap="none" spc="0" smtClean="0">
                <a:ln w="0"/>
                <a:solidFill>
                  <a:schemeClr val="tx1"/>
                </a:solidFill>
                <a:effectLst>
                  <a:outerShdw blurRad="38100" dist="19050" dir="2700000" algn="tl" rotWithShape="0">
                    <a:schemeClr val="dk1">
                      <a:alpha val="40000"/>
                    </a:schemeClr>
                  </a:outerShdw>
                </a:effectLst>
              </a:rPr>
              <a:t>热过程不可逆！</a:t>
            </a:r>
            <a:endParaRPr lang="en-US" altLang="zh-CN" sz="5400" b="0" cap="none" spc="0" smtClean="0">
              <a:ln w="0"/>
              <a:solidFill>
                <a:schemeClr val="tx1"/>
              </a:solidFill>
              <a:effectLst>
                <a:outerShdw blurRad="38100" dist="19050" dir="2700000" algn="tl" rotWithShape="0">
                  <a:schemeClr val="dk1">
                    <a:alpha val="40000"/>
                  </a:schemeClr>
                </a:outerShdw>
              </a:effectLst>
            </a:endParaRPr>
          </a:p>
          <a:p>
            <a:pPr algn="ctr"/>
            <a:r>
              <a:rPr lang="zh-CN" altLang="en-US" sz="5400">
                <a:ln w="0"/>
                <a:effectLst>
                  <a:outerShdw blurRad="38100" dist="19050" dir="2700000" algn="tl" rotWithShape="0">
                    <a:schemeClr val="dk1">
                      <a:alpha val="40000"/>
                    </a:schemeClr>
                  </a:outerShdw>
                </a:effectLst>
              </a:rPr>
              <a:t>热</a:t>
            </a:r>
            <a:r>
              <a:rPr lang="zh-CN" altLang="en-US" sz="5400" smtClean="0">
                <a:ln w="0"/>
                <a:effectLst>
                  <a:outerShdw blurRad="38100" dist="19050" dir="2700000" algn="tl" rotWithShape="0">
                    <a:schemeClr val="dk1">
                      <a:alpha val="40000"/>
                    </a:schemeClr>
                  </a:outerShdw>
                </a:effectLst>
              </a:rPr>
              <a:t>过程的基本规律</a:t>
            </a:r>
            <a:endParaRPr lang="en-US" altLang="zh-CN" sz="5400" smtClean="0">
              <a:ln w="0"/>
              <a:effectLst>
                <a:outerShdw blurRad="38100" dist="19050" dir="2700000" algn="tl" rotWithShape="0">
                  <a:schemeClr val="dk1">
                    <a:alpha val="40000"/>
                  </a:schemeClr>
                </a:outerShdw>
              </a:effectLst>
            </a:endParaRPr>
          </a:p>
          <a:p>
            <a:pPr algn="ctr"/>
            <a:r>
              <a:rPr lang="zh-CN" altLang="en-US" sz="5400" b="0" cap="none" spc="0">
                <a:ln w="0"/>
                <a:solidFill>
                  <a:schemeClr val="tx1"/>
                </a:solidFill>
                <a:effectLst>
                  <a:outerShdw blurRad="38100" dist="19050" dir="2700000" algn="tl" rotWithShape="0">
                    <a:schemeClr val="dk1">
                      <a:alpha val="40000"/>
                    </a:schemeClr>
                  </a:outerShdw>
                </a:effectLst>
              </a:rPr>
              <a:t>这</a:t>
            </a:r>
            <a:r>
              <a:rPr lang="zh-CN" altLang="en-US" sz="5400" b="0" cap="none" spc="0" smtClean="0">
                <a:ln w="0"/>
                <a:solidFill>
                  <a:schemeClr val="tx1"/>
                </a:solidFill>
                <a:effectLst>
                  <a:outerShdw blurRad="38100" dist="19050" dir="2700000" algn="tl" rotWithShape="0">
                    <a:schemeClr val="dk1">
                      <a:alpha val="40000"/>
                    </a:schemeClr>
                  </a:outerShdw>
                </a:effectLst>
              </a:rPr>
              <a:t>是热力学第二定律的基本思想</a:t>
            </a:r>
            <a:endParaRPr lang="zh-CN" altLang="en-US" sz="5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14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smtClean="0"/>
              <a:t>第</a:t>
            </a:r>
            <a:r>
              <a:rPr lang="en-US" altLang="zh-CN" smtClean="0"/>
              <a:t>2</a:t>
            </a:r>
            <a:r>
              <a:rPr lang="zh-CN" altLang="en-US" smtClean="0"/>
              <a:t>定律</a:t>
            </a:r>
            <a:endParaRPr lang="zh-CN" altLang="en-US"/>
          </a:p>
        </p:txBody>
      </p:sp>
      <p:sp>
        <p:nvSpPr>
          <p:cNvPr id="3" name="内容占位符 2"/>
          <p:cNvSpPr>
            <a:spLocks noGrp="1"/>
          </p:cNvSpPr>
          <p:nvPr>
            <p:ph sz="quarter" idx="13"/>
          </p:nvPr>
        </p:nvSpPr>
        <p:spPr>
          <a:xfrm>
            <a:off x="512957" y="1300292"/>
            <a:ext cx="11218968" cy="5066002"/>
          </a:xfrm>
        </p:spPr>
        <p:txBody>
          <a:bodyPr>
            <a:noAutofit/>
          </a:bodyPr>
          <a:lstStyle/>
          <a:p>
            <a:r>
              <a:rPr lang="zh-CN" altLang="zh-CN" sz="2400"/>
              <a:t>关于热力学第</a:t>
            </a:r>
            <a:r>
              <a:rPr lang="en-US" altLang="zh-CN" sz="2400"/>
              <a:t>2</a:t>
            </a:r>
            <a:r>
              <a:rPr lang="zh-CN" altLang="zh-CN" sz="2400"/>
              <a:t>定律，历史上存在多种不同的描述</a:t>
            </a:r>
            <a:r>
              <a:rPr lang="zh-CN" altLang="zh-CN" sz="2400" smtClean="0"/>
              <a:t>。</a:t>
            </a:r>
            <a:endParaRPr lang="en-US" altLang="zh-CN" sz="2400" smtClean="0"/>
          </a:p>
          <a:p>
            <a:r>
              <a:rPr lang="zh-CN" altLang="zh-CN" sz="2400" smtClean="0"/>
              <a:t>德国人</a:t>
            </a:r>
            <a:r>
              <a:rPr lang="zh-CN" altLang="zh-CN" sz="2400"/>
              <a:t>克劳修斯（</a:t>
            </a:r>
            <a:r>
              <a:rPr lang="en-US" altLang="zh-CN" sz="2400"/>
              <a:t>Rudolph Clausius</a:t>
            </a:r>
            <a:r>
              <a:rPr lang="zh-CN" altLang="zh-CN" sz="2400"/>
              <a:t>）于</a:t>
            </a:r>
            <a:r>
              <a:rPr lang="en-US" altLang="zh-CN" sz="2400"/>
              <a:t>1850</a:t>
            </a:r>
            <a:r>
              <a:rPr lang="zh-CN" altLang="zh-CN" sz="2400"/>
              <a:t>年指出：不可能把热量从低温物体传向高温物体而不引起其它变化</a:t>
            </a:r>
            <a:r>
              <a:rPr lang="zh-CN" altLang="zh-CN" sz="2400" smtClean="0"/>
              <a:t>。</a:t>
            </a:r>
            <a:endParaRPr lang="en-US" altLang="zh-CN" sz="2400" smtClean="0"/>
          </a:p>
          <a:p>
            <a:r>
              <a:rPr lang="zh-CN" altLang="zh-CN" sz="2400" smtClean="0"/>
              <a:t>英国人</a:t>
            </a:r>
            <a:r>
              <a:rPr lang="zh-CN" altLang="zh-CN" sz="2400"/>
              <a:t>开尔文（</a:t>
            </a:r>
            <a:r>
              <a:rPr lang="en-US" altLang="zh-CN" sz="2400"/>
              <a:t>Lord Kelvin</a:t>
            </a:r>
            <a:r>
              <a:rPr lang="zh-CN" altLang="zh-CN" sz="2400"/>
              <a:t>）在</a:t>
            </a:r>
            <a:r>
              <a:rPr lang="en-US" altLang="zh-CN" sz="2400"/>
              <a:t>1851</a:t>
            </a:r>
            <a:r>
              <a:rPr lang="zh-CN" altLang="zh-CN" sz="2400"/>
              <a:t>年指出：不可能制成一种循环动作的热机，从单一热源取热，使之完全变为功而不引起其它变化</a:t>
            </a:r>
            <a:r>
              <a:rPr lang="zh-CN" altLang="zh-CN" sz="2400" smtClean="0"/>
              <a:t>。</a:t>
            </a:r>
            <a:endParaRPr lang="en-US" altLang="zh-CN" sz="2400" smtClean="0"/>
          </a:p>
          <a:p>
            <a:r>
              <a:rPr lang="zh-CN" altLang="zh-CN" sz="2400" b="1" smtClean="0">
                <a:solidFill>
                  <a:srgbClr val="FF0000"/>
                </a:solidFill>
              </a:rPr>
              <a:t>熵增原理</a:t>
            </a:r>
            <a:r>
              <a:rPr lang="zh-CN" altLang="zh-CN" sz="2400"/>
              <a:t>描述：孤立系统的</a:t>
            </a:r>
            <a:r>
              <a:rPr lang="zh-CN" altLang="zh-CN" sz="2400">
                <a:solidFill>
                  <a:srgbClr val="FF0000"/>
                </a:solidFill>
              </a:rPr>
              <a:t>熵</a:t>
            </a:r>
            <a:r>
              <a:rPr lang="zh-CN" altLang="zh-CN" sz="2400"/>
              <a:t>永不自动减少，</a:t>
            </a:r>
            <a:r>
              <a:rPr lang="zh-CN" altLang="zh-CN" sz="2400">
                <a:solidFill>
                  <a:srgbClr val="FF0000"/>
                </a:solidFill>
              </a:rPr>
              <a:t>熵</a:t>
            </a:r>
            <a:r>
              <a:rPr lang="zh-CN" altLang="zh-CN" sz="2400"/>
              <a:t>在可逆过程中不变，在不可逆过程中增加</a:t>
            </a:r>
            <a:r>
              <a:rPr lang="zh-CN" altLang="zh-CN" sz="2400" b="1" smtClean="0"/>
              <a:t>。</a:t>
            </a:r>
            <a:endParaRPr lang="en-US" altLang="zh-CN" sz="2400" b="1" smtClean="0"/>
          </a:p>
          <a:p>
            <a:r>
              <a:rPr lang="zh-CN" altLang="zh-CN" sz="2400" smtClean="0"/>
              <a:t>普</a:t>
            </a:r>
            <a:r>
              <a:rPr lang="zh-CN" altLang="zh-CN" sz="2400"/>
              <a:t>朗克表述：不可存在一个机器，在循环动作中把以重物升高而同时使一热库冷却</a:t>
            </a:r>
            <a:r>
              <a:rPr lang="zh-CN" altLang="zh-CN" sz="2400" smtClean="0"/>
              <a:t>。</a:t>
            </a:r>
            <a:endParaRPr lang="en-US" altLang="zh-CN" sz="2400" smtClean="0"/>
          </a:p>
          <a:p>
            <a:r>
              <a:rPr lang="zh-CN" altLang="zh-CN" sz="2400" smtClean="0"/>
              <a:t>黑</a:t>
            </a:r>
            <a:r>
              <a:rPr lang="zh-CN" altLang="zh-CN" sz="2400"/>
              <a:t>首保劳</a:t>
            </a:r>
            <a:r>
              <a:rPr lang="en-US" altLang="zh-CN" sz="2400"/>
              <a:t>-</a:t>
            </a:r>
            <a:r>
              <a:rPr lang="zh-CN" altLang="zh-CN" sz="2400"/>
              <a:t>肯南（</a:t>
            </a:r>
            <a:r>
              <a:rPr lang="en-US" altLang="zh-CN" sz="2400"/>
              <a:t>Hatsopoulos-Keenan</a:t>
            </a:r>
            <a:r>
              <a:rPr lang="zh-CN" altLang="zh-CN" sz="2400"/>
              <a:t>）指出：对于一个有给定能量，物质组成，参数的系统，存在这样一个稳定的平衡态：其他状态总可以通过可逆过程达到之。</a:t>
            </a:r>
            <a:endParaRPr lang="zh-CN" altLang="en-US" sz="2400"/>
          </a:p>
        </p:txBody>
      </p:sp>
      <p:sp>
        <p:nvSpPr>
          <p:cNvPr id="4" name="矩形 3"/>
          <p:cNvSpPr/>
          <p:nvPr/>
        </p:nvSpPr>
        <p:spPr>
          <a:xfrm>
            <a:off x="8781251" y="959404"/>
            <a:ext cx="2723823" cy="923330"/>
          </a:xfrm>
          <a:prstGeom prst="rect">
            <a:avLst/>
          </a:prstGeom>
          <a:noFill/>
        </p:spPr>
        <p:txBody>
          <a:bodyPr wrap="none" lIns="91440" tIns="45720" rIns="91440" bIns="45720">
            <a:spAutoFit/>
          </a:bodyPr>
          <a:lstStyle/>
          <a:p>
            <a:pPr algn="ctr"/>
            <a:r>
              <a:rPr lang="zh-CN" altLang="en-US" sz="5400" b="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熵</a:t>
            </a:r>
            <a:r>
              <a:rPr lang="en-US" altLang="zh-CN" sz="5400" b="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无序</a:t>
            </a:r>
            <a:endPar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26291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p:sp>
        <p:nvSpPr>
          <p:cNvPr id="3" name="内容占位符 2"/>
          <p:cNvSpPr>
            <a:spLocks noGrp="1"/>
          </p:cNvSpPr>
          <p:nvPr>
            <p:ph sz="quarter" idx="13"/>
          </p:nvPr>
        </p:nvSpPr>
        <p:spPr/>
        <p:txBody>
          <a:bodyPr>
            <a:normAutofit/>
          </a:bodyPr>
          <a:lstStyle/>
          <a:p>
            <a:r>
              <a:rPr lang="zh-CN" altLang="zh-CN" sz="2800" smtClean="0"/>
              <a:t>从</a:t>
            </a:r>
            <a:r>
              <a:rPr lang="zh-CN" altLang="zh-CN" sz="2800"/>
              <a:t>以下几方面来理解：</a:t>
            </a:r>
          </a:p>
          <a:p>
            <a:r>
              <a:rPr lang="zh-CN" altLang="zh-CN" sz="2800"/>
              <a:t>（</a:t>
            </a:r>
            <a:r>
              <a:rPr lang="en-US" altLang="zh-CN" sz="2800"/>
              <a:t>1</a:t>
            </a:r>
            <a:r>
              <a:rPr lang="zh-CN" altLang="zh-CN" sz="2800"/>
              <a:t>）大自然中，无序、冷却状态是常态，在没有外界能量作用下，物体或者系统总是自发地从有序、高温向无序、冷却状态转换；</a:t>
            </a:r>
          </a:p>
          <a:p>
            <a:r>
              <a:rPr lang="zh-CN" altLang="zh-CN" sz="2800"/>
              <a:t>（</a:t>
            </a:r>
            <a:r>
              <a:rPr lang="en-US" altLang="zh-CN" sz="2800"/>
              <a:t>2</a:t>
            </a:r>
            <a:r>
              <a:rPr lang="zh-CN" altLang="zh-CN" sz="2800"/>
              <a:t>）从有序、高温向无序、低温状态的转换是自发的，除非存在外界能量的作用，该过程不可逆；</a:t>
            </a:r>
          </a:p>
          <a:p>
            <a:r>
              <a:rPr lang="zh-CN" altLang="zh-CN" sz="2800"/>
              <a:t>（</a:t>
            </a:r>
            <a:r>
              <a:rPr lang="en-US" altLang="zh-CN" sz="2800"/>
              <a:t>3</a:t>
            </a:r>
            <a:r>
              <a:rPr lang="zh-CN" altLang="zh-CN" sz="2800"/>
              <a:t>）孤立系统最终走向热寂；</a:t>
            </a:r>
          </a:p>
          <a:p>
            <a:r>
              <a:rPr lang="zh-CN" altLang="zh-CN" sz="2800"/>
              <a:t>（</a:t>
            </a:r>
            <a:r>
              <a:rPr lang="en-US" altLang="zh-CN" sz="2800"/>
              <a:t>4</a:t>
            </a:r>
            <a:r>
              <a:rPr lang="zh-CN" altLang="zh-CN" sz="2800"/>
              <a:t>）从微观上看，一切自然过程总是沿着分子热运动的无序性增大的方向进行</a:t>
            </a:r>
            <a:r>
              <a:rPr lang="zh-CN" altLang="zh-CN" sz="2800" smtClean="0"/>
              <a:t>。</a:t>
            </a:r>
            <a:endParaRPr lang="zh-CN" altLang="zh-CN" sz="2800"/>
          </a:p>
        </p:txBody>
      </p:sp>
    </p:spTree>
    <p:extLst>
      <p:ext uri="{BB962C8B-B14F-4D97-AF65-F5344CB8AC3E}">
        <p14:creationId xmlns:p14="http://schemas.microsoft.com/office/powerpoint/2010/main" val="25842712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a:bodyPr>
              <a:lstStyle/>
              <a:p>
                <a:r>
                  <a:rPr lang="zh-CN" altLang="zh-CN" sz="2800"/>
                  <a:t>热力学第</a:t>
                </a:r>
                <a:r>
                  <a:rPr lang="en-US" altLang="zh-CN" sz="2800"/>
                  <a:t>2</a:t>
                </a:r>
                <a:r>
                  <a:rPr lang="zh-CN" altLang="zh-CN" sz="2800"/>
                  <a:t>定律中有一个关键的词，熵，其含义为物体</a:t>
                </a:r>
                <a:r>
                  <a:rPr lang="en-US" altLang="zh-CN" sz="2800"/>
                  <a:t>/</a:t>
                </a:r>
                <a:r>
                  <a:rPr lang="zh-CN" altLang="zh-CN" sz="2800"/>
                  <a:t>系统中无序运动的度量。该定律的数学描述如下：</a:t>
                </a:r>
              </a:p>
              <a:p>
                <a14:m>
                  <m:oMath xmlns:m="http://schemas.openxmlformats.org/officeDocument/2006/math">
                    <m:r>
                      <a:rPr lang="en-US" altLang="zh-CN" sz="2800" i="1">
                        <a:latin typeface="Cambria Math" panose="02040503050406030204" pitchFamily="18" charset="0"/>
                      </a:rPr>
                      <m:t>𝑑𝑆</m:t>
                    </m:r>
                    <m:r>
                      <a:rPr lang="en-US" altLang="zh-CN" sz="2800">
                        <a:latin typeface="Cambria Math" panose="02040503050406030204" pitchFamily="18" charset="0"/>
                      </a:rPr>
                      <m:t>≥</m:t>
                    </m:r>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𝛿</m:t>
                        </m:r>
                        <m:r>
                          <a:rPr lang="en-US" altLang="zh-CN" sz="2800" i="1">
                            <a:latin typeface="Cambria Math" panose="02040503050406030204" pitchFamily="18" charset="0"/>
                          </a:rPr>
                          <m:t>𝑄</m:t>
                        </m:r>
                      </m:num>
                      <m:den>
                        <m:r>
                          <a:rPr lang="en-US" altLang="zh-CN" sz="2800" i="1">
                            <a:latin typeface="Cambria Math" panose="02040503050406030204" pitchFamily="18" charset="0"/>
                          </a:rPr>
                          <m:t>𝑇</m:t>
                        </m:r>
                      </m:den>
                    </m:f>
                  </m:oMath>
                </a14:m>
                <a:endParaRPr lang="en-US" altLang="zh-CN" sz="2800" smtClean="0"/>
              </a:p>
              <a:p>
                <a:r>
                  <a:rPr lang="zh-CN" altLang="en-US" sz="2800"/>
                  <a:t>该</a:t>
                </a:r>
                <a:r>
                  <a:rPr lang="zh-CN" altLang="en-US" sz="2800" smtClean="0"/>
                  <a:t>不等式含义：</a:t>
                </a:r>
                <a:r>
                  <a:rPr lang="zh-CN" altLang="en-US" sz="2800" smtClean="0">
                    <a:solidFill>
                      <a:srgbClr val="FF0000"/>
                    </a:solidFill>
                  </a:rPr>
                  <a:t>在任意不可逆过程中，熵的变化量大于该过程中加入系统的热量除以热源温度所得的商</a:t>
                </a:r>
                <a:r>
                  <a:rPr lang="zh-CN" altLang="en-US" sz="2800" smtClean="0"/>
                  <a:t>。</a:t>
                </a:r>
                <a:endParaRPr lang="en-US" altLang="zh-CN" sz="2800" smtClean="0"/>
              </a:p>
              <a:p>
                <a:r>
                  <a:rPr lang="zh-CN" altLang="en-US" sz="2800" smtClean="0"/>
                  <a:t>热力学第二定律</a:t>
                </a:r>
                <a:r>
                  <a:rPr lang="zh-CN" altLang="en-US" sz="2800"/>
                  <a:t>是建立在对实验结果的观测和总结的基础上的定律。虽然在过去的一百多年间未发现与第二定律相悖的实验现象，但始终无法从理论上严谨地证明第二定律的正确性。</a:t>
                </a:r>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1014" t="-842" r="-3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67955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a:bodyPr>
              <a:lstStyle/>
              <a:p>
                <a:r>
                  <a:rPr lang="zh-CN" altLang="en-US" sz="2400" smtClean="0"/>
                  <a:t>如果定义</a:t>
                </a:r>
                <a14:m>
                  <m:oMath xmlns:m="http://schemas.openxmlformats.org/officeDocument/2006/math">
                    <m:r>
                      <a:rPr lang="zh-CN" altLang="en-US" sz="2400" i="1" smtClean="0">
                        <a:latin typeface="Cambria Math" panose="02040503050406030204" pitchFamily="18" charset="0"/>
                      </a:rPr>
                      <m:t>𝛿</m:t>
                    </m:r>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b="0" i="1" smtClean="0">
                            <a:latin typeface="Cambria Math" panose="02040503050406030204" pitchFamily="18" charset="0"/>
                          </a:rPr>
                          <m:t>𝑔</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𝑑𝑆</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𝛿</m:t>
                        </m:r>
                        <m:r>
                          <a:rPr lang="en-US" altLang="zh-CN" sz="2400" b="0" i="1" smtClean="0">
                            <a:latin typeface="Cambria Math" panose="02040503050406030204" pitchFamily="18" charset="0"/>
                          </a:rPr>
                          <m:t>𝑄</m:t>
                        </m:r>
                      </m:num>
                      <m:den>
                        <m:r>
                          <a:rPr lang="en-US" altLang="zh-CN" sz="2400" b="0" i="1" smtClean="0">
                            <a:latin typeface="Cambria Math" panose="02040503050406030204" pitchFamily="18" charset="0"/>
                          </a:rPr>
                          <m:t>𝑇</m:t>
                        </m:r>
                      </m:den>
                    </m:f>
                    <m:r>
                      <a:rPr lang="zh-CN" altLang="en-US" sz="2400" i="1">
                        <a:latin typeface="Cambria Math" panose="02040503050406030204" pitchFamily="18" charset="0"/>
                      </a:rPr>
                      <m:t>，</m:t>
                    </m:r>
                  </m:oMath>
                </a14:m>
                <a:r>
                  <a:rPr lang="zh-CN" altLang="en-US" sz="2400" smtClean="0"/>
                  <a:t>则可以得到</a:t>
                </a:r>
                <a14:m>
                  <m:oMath xmlns:m="http://schemas.openxmlformats.org/officeDocument/2006/math">
                    <m:r>
                      <a:rPr lang="zh-CN" altLang="en-US" sz="2400" i="1">
                        <a:latin typeface="Cambria Math" panose="02040503050406030204" pitchFamily="18" charset="0"/>
                      </a:rPr>
                      <m:t>𝛿</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i="1">
                            <a:latin typeface="Cambria Math" panose="02040503050406030204" pitchFamily="18" charset="0"/>
                          </a:rPr>
                          <m:t>𝑔</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a14:m>
                <a:r>
                  <a:rPr lang="zh-CN" altLang="en-US" sz="2400" smtClean="0"/>
                  <a:t>，等号适用于可逆过程，不等号适用于不可逆过程。</a:t>
                </a:r>
                <a:endParaRPr lang="en-US" altLang="zh-CN" sz="2400" smtClean="0"/>
              </a:p>
              <a:p>
                <a:r>
                  <a:rPr lang="zh-CN" altLang="en-US" sz="2400" smtClean="0"/>
                  <a:t>不可逆过程中引起系统熵变化的因素：</a:t>
                </a:r>
                <a:endParaRPr lang="en-US" altLang="zh-CN" sz="2400" smtClean="0"/>
              </a:p>
              <a:p>
                <a:pPr lvl="1"/>
                <a:r>
                  <a:rPr lang="en-US" altLang="zh-CN" sz="2000" smtClean="0"/>
                  <a:t>1.</a:t>
                </a:r>
                <a:r>
                  <a:rPr lang="zh-CN" altLang="en-US" sz="2000" smtClean="0"/>
                  <a:t>由于与外界发生热交换，热流引起的熵流</a:t>
                </a:r>
                <a14:m>
                  <m:oMath xmlns:m="http://schemas.openxmlformats.org/officeDocument/2006/math">
                    <m:r>
                      <a:rPr lang="en-US" altLang="zh-CN" sz="2000" b="0" i="1" smtClean="0">
                        <a:latin typeface="Cambria Math" panose="02040503050406030204" pitchFamily="18" charset="0"/>
                      </a:rPr>
                      <m:t>𝑑</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𝑓</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𝛿</m:t>
                        </m:r>
                        <m:r>
                          <a:rPr lang="en-US" altLang="zh-CN" sz="2000" i="1">
                            <a:latin typeface="Cambria Math" panose="02040503050406030204" pitchFamily="18" charset="0"/>
                          </a:rPr>
                          <m:t>𝑄</m:t>
                        </m:r>
                      </m:num>
                      <m:den>
                        <m:r>
                          <a:rPr lang="en-US" altLang="zh-CN" sz="2000" i="1">
                            <a:latin typeface="Cambria Math" panose="02040503050406030204" pitchFamily="18" charset="0"/>
                          </a:rPr>
                          <m:t>𝑇</m:t>
                        </m:r>
                      </m:den>
                    </m:f>
                  </m:oMath>
                </a14:m>
                <a:r>
                  <a:rPr lang="en-US" altLang="zh-CN" sz="2000" smtClean="0"/>
                  <a:t>;</a:t>
                </a:r>
              </a:p>
              <a:p>
                <a:pPr lvl="1"/>
                <a:r>
                  <a:rPr lang="en-US" altLang="zh-CN" sz="2000" smtClean="0"/>
                  <a:t>2.</a:t>
                </a:r>
                <a:r>
                  <a:rPr lang="zh-CN" altLang="en-US" sz="2000" smtClean="0"/>
                  <a:t>不可逆因素存在引起的熵增</a:t>
                </a:r>
                <a14:m>
                  <m:oMath xmlns:m="http://schemas.openxmlformats.org/officeDocument/2006/math">
                    <m:r>
                      <a:rPr lang="zh-CN" altLang="en-US" sz="2000" i="1" smtClean="0">
                        <a:latin typeface="Cambria Math" panose="02040503050406030204" pitchFamily="18" charset="0"/>
                      </a:rPr>
                      <m:t>𝛿</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S</m:t>
                        </m:r>
                      </m:e>
                      <m:sub>
                        <m:r>
                          <a:rPr lang="en-US" altLang="zh-CN" sz="2000" i="1">
                            <a:latin typeface="Cambria Math" panose="02040503050406030204" pitchFamily="18" charset="0"/>
                          </a:rPr>
                          <m:t>𝑔</m:t>
                        </m:r>
                      </m:sub>
                    </m:sSub>
                  </m:oMath>
                </a14:m>
                <a:r>
                  <a:rPr lang="zh-CN" altLang="en-US" sz="2000" smtClean="0"/>
                  <a:t>，理论上永远为正，又称为熵产。</a:t>
                </a:r>
                <a:endParaRPr lang="en-US" altLang="zh-CN" sz="2000"/>
              </a:p>
              <a:p>
                <a14:m>
                  <m:oMath xmlns:m="http://schemas.openxmlformats.org/officeDocument/2006/math">
                    <m:r>
                      <a:rPr lang="zh-CN" altLang="en-US" sz="2400" i="1">
                        <a:latin typeface="Cambria Math" panose="02040503050406030204" pitchFamily="18" charset="0"/>
                      </a:rPr>
                      <m:t>𝛿</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i="1">
                            <a:latin typeface="Cambria Math" panose="02040503050406030204" pitchFamily="18" charset="0"/>
                          </a:rPr>
                          <m:t>𝑔</m:t>
                        </m:r>
                      </m:sub>
                    </m:sSub>
                  </m:oMath>
                </a14:m>
                <a:r>
                  <a:rPr lang="zh-CN" altLang="en-US" sz="2400" smtClean="0"/>
                  <a:t>越大，过程不可逆性越大，为零，则过程为可逆过程。</a:t>
                </a:r>
                <a:endParaRPr lang="en-US" altLang="zh-CN" sz="2400" smtClean="0"/>
              </a:p>
              <a:p>
                <a:r>
                  <a:rPr lang="zh-CN" altLang="en-US" sz="2400" smtClean="0"/>
                  <a:t>孤立系统熵增原理：在孤立系内，一起实际过程（不可逆过程）都朝着使系统熵增加的方向进行，或在极限情况下（可逆）维持系统的熵不变，而任何使系统熵减少的过程是不可能发生的。</a:t>
                </a:r>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789" r="-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59680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Autofit/>
              </a:bodyPr>
              <a:lstStyle/>
              <a:p>
                <a:r>
                  <a:rPr lang="zh-CN" altLang="en-US" sz="2400" smtClean="0"/>
                  <a:t>不可逆过程进行的结果使系统的熵增加，其作功能力下降，能量转换为无用的形式。</a:t>
                </a:r>
                <a:endParaRPr lang="en-US" altLang="zh-CN" sz="2400" smtClean="0"/>
              </a:p>
              <a:p>
                <a:r>
                  <a:rPr lang="zh-CN" altLang="en-US" sz="2400" smtClean="0"/>
                  <a:t>这种能量在数量上未发生变化，而做功能力下降的现象称为能量贬值，孤立系统的熵增意味着能量的贬值，所以孤立体系熵增原理又称为能量贬值定理。</a:t>
                </a:r>
                <a:endParaRPr lang="en-US" altLang="zh-CN" sz="2400" smtClean="0"/>
              </a:p>
              <a:p>
                <a:r>
                  <a:rPr lang="zh-CN" altLang="en-US" sz="2400" smtClean="0"/>
                  <a:t>热量</a:t>
                </a:r>
                <a:r>
                  <a:rPr lang="en-US" altLang="zh-CN" sz="2400" smtClean="0"/>
                  <a:t>Q</a:t>
                </a:r>
                <a:r>
                  <a:rPr lang="zh-CN" altLang="en-US" sz="2400" smtClean="0"/>
                  <a:t>中可能转变为功的数额称为该热量的有效能，假如在温度</a:t>
                </a:r>
                <a:r>
                  <a:rPr lang="en-US" altLang="zh-CN" sz="2400" smtClean="0"/>
                  <a:t>T0</a:t>
                </a:r>
                <a:r>
                  <a:rPr lang="zh-CN" altLang="en-US" sz="2400" smtClean="0"/>
                  <a:t>的环境中，从</a:t>
                </a:r>
                <a:r>
                  <a:rPr lang="en-US" altLang="zh-CN" sz="2400" smtClean="0"/>
                  <a:t>T1(T1&gt;T0)</a:t>
                </a:r>
                <a:r>
                  <a:rPr lang="zh-CN" altLang="en-US" sz="2400" smtClean="0"/>
                  <a:t>的热源取出能量</a:t>
                </a:r>
                <a:r>
                  <a:rPr lang="en-US" altLang="zh-CN" sz="2400" smtClean="0"/>
                  <a:t>Q</a:t>
                </a:r>
                <a:r>
                  <a:rPr lang="zh-CN" altLang="en-US" sz="2400" smtClean="0"/>
                  <a:t>，其中最大的功量为：</a:t>
                </a:r>
                <a:endParaRPr lang="en-US" altLang="zh-CN" sz="2400" smtClean="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𝑚𝑎𝑥</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0</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den>
                        </m:f>
                      </m:e>
                    </m:d>
                    <m:r>
                      <a:rPr lang="en-US" altLang="zh-CN" sz="2400" b="0" i="1" smtClean="0">
                        <a:latin typeface="Cambria Math" panose="02040503050406030204" pitchFamily="18" charset="0"/>
                      </a:rPr>
                      <m:t>𝑄</m:t>
                    </m:r>
                  </m:oMath>
                </a14:m>
                <a:endParaRPr lang="en-US" altLang="zh-CN" sz="2400"/>
              </a:p>
              <a:p>
                <a:r>
                  <a:rPr lang="zh-CN" altLang="en-US" sz="2400" smtClean="0"/>
                  <a:t>即表示热量</a:t>
                </a:r>
                <a:r>
                  <a:rPr lang="en-US" altLang="zh-CN" sz="2400" smtClean="0"/>
                  <a:t>Q</a:t>
                </a:r>
                <a:r>
                  <a:rPr lang="zh-CN" altLang="en-US" sz="2400" smtClean="0"/>
                  <a:t>中的有效能或者热量㶲。</a:t>
                </a:r>
                <a:endParaRPr lang="en-US" altLang="zh-CN" sz="2400" smtClean="0"/>
              </a:p>
              <a:p>
                <a:r>
                  <a:rPr lang="zh-CN" altLang="en-US" sz="2400" smtClean="0"/>
                  <a:t>剩余部分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𝑄</m:t>
                        </m:r>
                      </m:sub>
                    </m:sSub>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0</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1</m:t>
                            </m:r>
                          </m:sub>
                        </m:sSub>
                      </m:den>
                    </m:f>
                    <m:r>
                      <a:rPr lang="en-US" altLang="zh-CN" sz="2400" b="0" i="1" smtClean="0">
                        <a:latin typeface="Cambria Math" panose="02040503050406030204" pitchFamily="18" charset="0"/>
                      </a:rPr>
                      <m:t>𝑄</m:t>
                    </m:r>
                  </m:oMath>
                </a14:m>
                <a:r>
                  <a:rPr lang="zh-CN" altLang="en-US" sz="2400" smtClean="0"/>
                  <a:t>则为</a:t>
                </a:r>
                <a:r>
                  <a:rPr lang="en-US" altLang="zh-CN" sz="2400" smtClean="0"/>
                  <a:t>Q</a:t>
                </a:r>
                <a:r>
                  <a:rPr lang="zh-CN" altLang="en-US" sz="2400" smtClean="0"/>
                  <a:t>中不能转换为功的部分或者数额，称为该热量的无效能或者“火无”。</a:t>
                </a:r>
                <a:endParaRPr lang="zh-CN" altLang="en-US" sz="240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789" t="-722" r="-789" b="-12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698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hoto.sohu.com/89/88/Img2143888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0" y="1004767"/>
            <a:ext cx="333375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g4.imgtn.bdimg.com/it/u=2882455423,3173820524&amp;fm=214&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552" y="4054475"/>
            <a:ext cx="3337606" cy="2232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pic.58pic.com/58pic/15/60/62/57P58PICBXd_10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6355" y="1004768"/>
            <a:ext cx="3750327"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taopic.com/uploads/allimg/121022/240425-121022015K36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5027" y="793630"/>
            <a:ext cx="2046301" cy="30226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1.sinaimg.cn/bmiddle/5f3a821dg6b7f6b33ab90&amp;6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3375" y="4000352"/>
            <a:ext cx="3270250" cy="228614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763648" y="85605"/>
            <a:ext cx="10364451" cy="6817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smtClean="0">
                <a:latin typeface="幼圆" panose="02010509060101010101" pitchFamily="49" charset="-122"/>
                <a:ea typeface="幼圆" panose="02010509060101010101" pitchFamily="49" charset="-122"/>
              </a:rPr>
              <a:t>热物理现象</a:t>
            </a:r>
            <a:r>
              <a:rPr lang="en-US" altLang="zh-CN" smtClean="0">
                <a:latin typeface="幼圆" panose="02010509060101010101" pitchFamily="49" charset="-122"/>
                <a:ea typeface="幼圆" panose="02010509060101010101" pitchFamily="49" charset="-122"/>
              </a:rPr>
              <a:t>-</a:t>
            </a:r>
            <a:r>
              <a:rPr lang="zh-CN" altLang="en-US" smtClean="0">
                <a:latin typeface="幼圆" panose="02010509060101010101" pitchFamily="49" charset="-122"/>
                <a:ea typeface="幼圆" panose="02010509060101010101" pitchFamily="49" charset="-122"/>
              </a:rPr>
              <a:t>典型热物理现象</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2567535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p:sp>
        <p:nvSpPr>
          <p:cNvPr id="3" name="内容占位符 2"/>
          <p:cNvSpPr>
            <a:spLocks noGrp="1"/>
          </p:cNvSpPr>
          <p:nvPr>
            <p:ph sz="quarter" idx="13"/>
          </p:nvPr>
        </p:nvSpPr>
        <p:spPr/>
        <p:txBody>
          <a:bodyPr/>
          <a:lstStyle/>
          <a:p>
            <a:endParaRPr lang="en-US" altLang="zh-CN" smtClean="0"/>
          </a:p>
          <a:p>
            <a:r>
              <a:rPr lang="zh-CN" altLang="zh-CN" sz="2800" smtClean="0"/>
              <a:t>热力学</a:t>
            </a:r>
            <a:r>
              <a:rPr lang="zh-CN" altLang="zh-CN" sz="2800"/>
              <a:t>第</a:t>
            </a:r>
            <a:r>
              <a:rPr lang="en-US" altLang="zh-CN" sz="2800"/>
              <a:t>2</a:t>
            </a:r>
            <a:r>
              <a:rPr lang="zh-CN" altLang="zh-CN" sz="2800"/>
              <a:t>定律是一个</a:t>
            </a:r>
            <a:r>
              <a:rPr lang="zh-CN" altLang="zh-CN" sz="2800">
                <a:solidFill>
                  <a:srgbClr val="FF0000"/>
                </a:solidFill>
              </a:rPr>
              <a:t>无法从根本上理论推导和证明的定律</a:t>
            </a:r>
            <a:r>
              <a:rPr lang="zh-CN" altLang="zh-CN" sz="2800"/>
              <a:t>，但是到目前为止，几乎所有的实验和自然现象都没有提出相反的意见，对于该定律的质疑也同样存在，如</a:t>
            </a:r>
            <a:r>
              <a:rPr lang="zh-CN" altLang="zh-CN" sz="2800">
                <a:solidFill>
                  <a:srgbClr val="FF0000"/>
                </a:solidFill>
              </a:rPr>
              <a:t>麦克斯韦狐、洛施密特悖论和吉布斯悖论</a:t>
            </a:r>
            <a:r>
              <a:rPr lang="zh-CN" altLang="zh-CN" sz="2800"/>
              <a:t>，以及</a:t>
            </a:r>
            <a:r>
              <a:rPr lang="zh-CN" altLang="zh-CN" sz="2800">
                <a:solidFill>
                  <a:srgbClr val="FF0000"/>
                </a:solidFill>
              </a:rPr>
              <a:t>热寂说</a:t>
            </a:r>
            <a:r>
              <a:rPr lang="zh-CN" altLang="zh-CN" sz="2800"/>
              <a:t>。</a:t>
            </a:r>
            <a:endParaRPr lang="en-US" altLang="zh-CN" sz="2800"/>
          </a:p>
          <a:p>
            <a:endParaRPr lang="zh-CN" altLang="en-US"/>
          </a:p>
        </p:txBody>
      </p:sp>
    </p:spTree>
    <p:extLst>
      <p:ext uri="{BB962C8B-B14F-4D97-AF65-F5344CB8AC3E}">
        <p14:creationId xmlns:p14="http://schemas.microsoft.com/office/powerpoint/2010/main" val="16819157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麦克斯韦妖</a:t>
            </a:r>
            <a:endParaRPr lang="zh-CN" altLang="en-US"/>
          </a:p>
        </p:txBody>
      </p:sp>
      <p:sp>
        <p:nvSpPr>
          <p:cNvPr id="3" name="内容占位符 2"/>
          <p:cNvSpPr>
            <a:spLocks noGrp="1"/>
          </p:cNvSpPr>
          <p:nvPr>
            <p:ph sz="quarter" idx="13"/>
          </p:nvPr>
        </p:nvSpPr>
        <p:spPr/>
        <p:txBody>
          <a:bodyPr>
            <a:normAutofit/>
          </a:bodyPr>
          <a:lstStyle/>
          <a:p>
            <a:r>
              <a:rPr lang="zh-CN" altLang="en-US" sz="2400"/>
              <a:t>麦克斯韦妖是詹姆斯</a:t>
            </a:r>
            <a:r>
              <a:rPr lang="en-US" altLang="zh-CN" sz="2400"/>
              <a:t>·</a:t>
            </a:r>
            <a:r>
              <a:rPr lang="zh-CN" altLang="en-US" sz="2400"/>
              <a:t>麦克斯韦假想存在的一理想模型。麦克斯韦设想了一个容器被分为装有相同温度的同种气体的两部分</a:t>
            </a:r>
            <a:r>
              <a:rPr lang="en-US" altLang="zh-CN" sz="2400"/>
              <a:t>A</a:t>
            </a:r>
            <a:r>
              <a:rPr lang="zh-CN" altLang="en-US" sz="2400"/>
              <a:t>、</a:t>
            </a:r>
            <a:r>
              <a:rPr lang="en-US" altLang="zh-CN" sz="2400"/>
              <a:t>B</a:t>
            </a:r>
            <a:r>
              <a:rPr lang="zh-CN" altLang="en-US" sz="2400"/>
              <a:t>。麦克斯韦妖看守两部分间“暗门”，可以观察分子运动速度，并使分子运动较快的分子向确定的一部分流动，而较慢的分子向另一部分流动。经过充分长的时间，两部分分子运动的平均速度即温度（参考统计力学中对于温度的微观解释）产生差值并越来越大。经过运算可以得到这一过程是熵减过程，而麦克斯韦妖的存在使这一过程成为自发过程，这是明显有悖于热力学第二定律的</a:t>
            </a:r>
            <a:r>
              <a:rPr lang="zh-CN" altLang="en-US" sz="2400" smtClean="0"/>
              <a:t>。</a:t>
            </a:r>
            <a:endParaRPr lang="zh-CN" altLang="en-US" sz="2400"/>
          </a:p>
          <a:p>
            <a:r>
              <a:rPr lang="zh-CN" altLang="en-US" sz="2400"/>
              <a:t>对其最为有名的回应之一是由列奥</a:t>
            </a:r>
            <a:r>
              <a:rPr lang="en-US" altLang="zh-CN" sz="2400"/>
              <a:t>·</a:t>
            </a:r>
            <a:r>
              <a:rPr lang="zh-CN" altLang="en-US" sz="2400"/>
              <a:t>西拉德于</a:t>
            </a:r>
            <a:r>
              <a:rPr lang="en-US" altLang="zh-CN" sz="2400"/>
              <a:t>1929</a:t>
            </a:r>
            <a:r>
              <a:rPr lang="zh-CN" altLang="en-US" sz="2400"/>
              <a:t>年提出。西拉德指出如果麦克斯韦妖真正存在，那么它观察分子速度及获取信息的过程必然产生额外的能量消耗， 产生</a:t>
            </a:r>
            <a:r>
              <a:rPr lang="zh-CN" altLang="en-US" sz="2400" smtClean="0"/>
              <a:t>熵。</a:t>
            </a:r>
            <a:endParaRPr lang="zh-CN" altLang="en-US" sz="2400"/>
          </a:p>
        </p:txBody>
      </p:sp>
    </p:spTree>
    <p:extLst>
      <p:ext uri="{BB962C8B-B14F-4D97-AF65-F5344CB8AC3E}">
        <p14:creationId xmlns:p14="http://schemas.microsoft.com/office/powerpoint/2010/main" val="31520611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洛施密特</a:t>
            </a:r>
            <a:r>
              <a:rPr lang="zh-CN" altLang="en-US" smtClean="0"/>
              <a:t>悖论</a:t>
            </a:r>
            <a:endParaRPr lang="zh-CN" altLang="en-US"/>
          </a:p>
        </p:txBody>
      </p:sp>
      <p:sp>
        <p:nvSpPr>
          <p:cNvPr id="3" name="内容占位符 2"/>
          <p:cNvSpPr>
            <a:spLocks noGrp="1"/>
          </p:cNvSpPr>
          <p:nvPr>
            <p:ph sz="quarter" idx="13"/>
          </p:nvPr>
        </p:nvSpPr>
        <p:spPr/>
        <p:txBody>
          <a:bodyPr/>
          <a:lstStyle/>
          <a:p>
            <a:r>
              <a:rPr lang="zh-CN" altLang="en-US" sz="2800"/>
              <a:t>洛施密特悖论，又称可反演性悖论，指出如果对符合具有时间反演性的动力学规律的微观粒子进行反演，那么系统将产生熵减的结果，这是明显有悖于熵增加原理的</a:t>
            </a:r>
            <a:r>
              <a:rPr lang="zh-CN" altLang="en-US" sz="2800" smtClean="0"/>
              <a:t>。</a:t>
            </a:r>
            <a:endParaRPr lang="en-US" altLang="zh-CN" sz="2800" smtClean="0"/>
          </a:p>
          <a:p>
            <a:r>
              <a:rPr lang="zh-CN" altLang="en-US" sz="2800" smtClean="0"/>
              <a:t>针对</a:t>
            </a:r>
            <a:r>
              <a:rPr lang="zh-CN" altLang="en-US" sz="2800"/>
              <a:t>这一悖论，玻尔兹曼提出：熵增过程确实并非一个单调过程，但对于一个宏观系统，熵增出现要比熵减出现的概率要大得多；即使达到热平衡，熵也会围绕着其最大值出现一定的涨落，且幅度越大的涨落出现概率越</a:t>
            </a:r>
            <a:r>
              <a:rPr lang="zh-CN" altLang="en-US" sz="2800" smtClean="0"/>
              <a:t>小</a:t>
            </a:r>
            <a:r>
              <a:rPr lang="zh-CN" altLang="en-US" sz="2800"/>
              <a:t>  。现在已有的一些实验结果</a:t>
            </a:r>
            <a:r>
              <a:rPr lang="zh-CN" altLang="en-US" sz="2800" baseline="30000"/>
              <a:t> </a:t>
            </a:r>
            <a:r>
              <a:rPr lang="zh-CN" altLang="en-US" sz="2800"/>
              <a:t> ，与玻尔兹曼的叙述基本相符。</a:t>
            </a:r>
          </a:p>
          <a:p>
            <a:endParaRPr lang="zh-CN" altLang="en-US"/>
          </a:p>
        </p:txBody>
      </p:sp>
    </p:spTree>
    <p:extLst>
      <p:ext uri="{BB962C8B-B14F-4D97-AF65-F5344CB8AC3E}">
        <p14:creationId xmlns:p14="http://schemas.microsoft.com/office/powerpoint/2010/main" val="16461380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吉布斯</a:t>
            </a:r>
            <a:r>
              <a:rPr lang="zh-CN" altLang="en-US" smtClean="0"/>
              <a:t>悖论</a:t>
            </a:r>
            <a:endParaRPr lang="zh-CN" altLang="en-US"/>
          </a:p>
        </p:txBody>
      </p:sp>
      <p:sp>
        <p:nvSpPr>
          <p:cNvPr id="3" name="内容占位符 2"/>
          <p:cNvSpPr>
            <a:spLocks noGrp="1"/>
          </p:cNvSpPr>
          <p:nvPr>
            <p:ph sz="quarter" idx="13"/>
          </p:nvPr>
        </p:nvSpPr>
        <p:spPr/>
        <p:txBody>
          <a:bodyPr>
            <a:normAutofit/>
          </a:bodyPr>
          <a:lstStyle/>
          <a:p>
            <a:r>
              <a:rPr lang="zh-CN" altLang="en-US" sz="2800"/>
              <a:t>玻尔兹曼关系给出了一个并不外延的熵的表示方法。这导致产生了一个明显有悖于热力学第二定律的结论，吉布斯悖论</a:t>
            </a:r>
            <a:r>
              <a:rPr lang="en-US" altLang="zh-CN" sz="2800"/>
              <a:t>——</a:t>
            </a:r>
            <a:r>
              <a:rPr lang="zh-CN" altLang="en-US" sz="2800"/>
              <a:t>其允许一个封闭系统的熵减少。在通常的解释中，都会引用量子力学中粒子的不可区分性去说明系统中粒子本身性质并不影响系统的熵来避免产生这一悖论。然而现在有越来越多论文采用如是观点：熵阐释的改变恰恰可以忽略由于分子本身排列方式改变所带来的影响。而现有的</a:t>
            </a:r>
            <a:r>
              <a:rPr lang="en-US" altLang="zh-CN" sz="2800"/>
              <a:t>Sackur-Tetrode</a:t>
            </a:r>
            <a:r>
              <a:rPr lang="zh-CN" altLang="en-US" sz="2800"/>
              <a:t>方程对于理想气体的熵的解释是外延的。</a:t>
            </a:r>
          </a:p>
        </p:txBody>
      </p:sp>
    </p:spTree>
    <p:extLst>
      <p:ext uri="{BB962C8B-B14F-4D97-AF65-F5344CB8AC3E}">
        <p14:creationId xmlns:p14="http://schemas.microsoft.com/office/powerpoint/2010/main" val="2385452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3" y="105561"/>
            <a:ext cx="10364451" cy="681774"/>
          </a:xfrm>
        </p:spPr>
        <p:txBody>
          <a:bodyPr/>
          <a:lstStyle/>
          <a:p>
            <a:r>
              <a:rPr lang="zh-CN" altLang="en-US" smtClean="0"/>
              <a:t>热寂说</a:t>
            </a:r>
            <a:endParaRPr lang="zh-CN" altLang="en-US"/>
          </a:p>
        </p:txBody>
      </p:sp>
      <p:sp>
        <p:nvSpPr>
          <p:cNvPr id="3" name="内容占位符 2"/>
          <p:cNvSpPr>
            <a:spLocks noGrp="1"/>
          </p:cNvSpPr>
          <p:nvPr>
            <p:ph sz="quarter" idx="13"/>
          </p:nvPr>
        </p:nvSpPr>
        <p:spPr>
          <a:xfrm>
            <a:off x="457201" y="787335"/>
            <a:ext cx="11274724" cy="5066002"/>
          </a:xfrm>
        </p:spPr>
        <p:txBody>
          <a:bodyPr>
            <a:noAutofit/>
          </a:bodyPr>
          <a:lstStyle/>
          <a:p>
            <a:r>
              <a:rPr lang="zh-CN" altLang="en-US" sz="2400"/>
              <a:t>热寂论是把热力学第二定律推广到整个宇宙的一种理论。宇宙的能量保持不变，宇宙的熵将趋于极大值，伴随着这一进程，宇宙进一步变化的能力越来越小，一切机械的、物理的、化学的、生命的等多种多样的运动逐渐全部转化为热运动，最终达到处处温度相等的热平衡状态，这时一切变化都不会发生，宇宙处于死寂的永恒状态。宇宙热寂说仅仅是一种可能的猜想。</a:t>
            </a:r>
          </a:p>
          <a:p>
            <a:r>
              <a:rPr lang="zh-CN" altLang="en-US" sz="2400"/>
              <a:t>如果将热力学第一、第二定律运用于宇宙，这一典型的孤立系统，将得到这样的结论：</a:t>
            </a:r>
            <a:r>
              <a:rPr lang="en-US" altLang="zh-CN" sz="2400"/>
              <a:t>1.</a:t>
            </a:r>
            <a:r>
              <a:rPr lang="zh-CN" altLang="en-US" sz="2400"/>
              <a:t>宇宙能量守恒，</a:t>
            </a:r>
            <a:r>
              <a:rPr lang="en-US" altLang="zh-CN" sz="2400"/>
              <a:t>2.</a:t>
            </a:r>
            <a:r>
              <a:rPr lang="zh-CN" altLang="en-US" sz="2400"/>
              <a:t>宇宙的熵不会减少。那么将得到，宇宙的熵终将达到极大值，即宇宙将最终达到热平衡，称热寂</a:t>
            </a:r>
            <a:r>
              <a:rPr lang="zh-CN" altLang="en-US" sz="2400" smtClean="0"/>
              <a:t>。</a:t>
            </a:r>
            <a:endParaRPr lang="en-US" altLang="zh-CN" sz="2400" smtClean="0"/>
          </a:p>
          <a:p>
            <a:r>
              <a:rPr lang="zh-CN" altLang="en-US" sz="2400" b="1">
                <a:solidFill>
                  <a:srgbClr val="FF0000"/>
                </a:solidFill>
              </a:rPr>
              <a:t>在十九世纪，对于热寂说有两个较为有影响的驳斥，一个是由玻尔兹曼提出的“涨落说”（</a:t>
            </a:r>
            <a:r>
              <a:rPr lang="en-US" altLang="zh-CN" sz="2400" b="1">
                <a:solidFill>
                  <a:srgbClr val="FF0000"/>
                </a:solidFill>
              </a:rPr>
              <a:t>1872</a:t>
            </a:r>
            <a:r>
              <a:rPr lang="zh-CN" altLang="en-US" sz="2400" b="1">
                <a:solidFill>
                  <a:srgbClr val="FF0000"/>
                </a:solidFill>
              </a:rPr>
              <a:t>），另一个是恩格斯利用运动不灭在</a:t>
            </a:r>
            <a:r>
              <a:rPr lang="en-US" altLang="zh-CN" sz="2400" b="1">
                <a:solidFill>
                  <a:srgbClr val="FF0000"/>
                </a:solidFill>
              </a:rPr>
              <a:t>《</a:t>
            </a:r>
            <a:r>
              <a:rPr lang="zh-CN" altLang="en-US" sz="2400" b="1">
                <a:solidFill>
                  <a:srgbClr val="FF0000"/>
                </a:solidFill>
              </a:rPr>
              <a:t>自然辩证法</a:t>
            </a:r>
            <a:r>
              <a:rPr lang="en-US" altLang="zh-CN" sz="2400" b="1">
                <a:solidFill>
                  <a:srgbClr val="FF0000"/>
                </a:solidFill>
              </a:rPr>
              <a:t>》</a:t>
            </a:r>
            <a:r>
              <a:rPr lang="zh-CN" altLang="en-US" sz="2400" b="1">
                <a:solidFill>
                  <a:srgbClr val="FF0000"/>
                </a:solidFill>
              </a:rPr>
              <a:t>中进行的驳斥（</a:t>
            </a:r>
            <a:r>
              <a:rPr lang="en-US" altLang="zh-CN" sz="2400" b="1">
                <a:solidFill>
                  <a:srgbClr val="FF0000"/>
                </a:solidFill>
              </a:rPr>
              <a:t>1876</a:t>
            </a:r>
            <a:r>
              <a:rPr lang="zh-CN" altLang="en-US" sz="2400" b="1">
                <a:solidFill>
                  <a:srgbClr val="FF0000"/>
                </a:solidFill>
              </a:rPr>
              <a:t>）。现今对于宇宙的理解（</a:t>
            </a:r>
            <a:r>
              <a:rPr lang="en-US" altLang="zh-CN" sz="2400" b="1">
                <a:solidFill>
                  <a:srgbClr val="FF0000"/>
                </a:solidFill>
              </a:rPr>
              <a:t>1.</a:t>
            </a:r>
            <a:r>
              <a:rPr lang="zh-CN" altLang="en-US" sz="2400" b="1">
                <a:solidFill>
                  <a:srgbClr val="FF0000"/>
                </a:solidFill>
              </a:rPr>
              <a:t>宇宙在膨胀；</a:t>
            </a:r>
            <a:r>
              <a:rPr lang="en-US" altLang="zh-CN" sz="2400" b="1">
                <a:solidFill>
                  <a:srgbClr val="FF0000"/>
                </a:solidFill>
              </a:rPr>
              <a:t>2.</a:t>
            </a:r>
            <a:r>
              <a:rPr lang="zh-CN" altLang="en-US" sz="2400" b="1">
                <a:solidFill>
                  <a:srgbClr val="FF0000"/>
                </a:solidFill>
              </a:rPr>
              <a:t>宇宙，作为自引力系统，是具有负热容的不稳定系统）指出宇宙是不稳定的热力学系统，并不像静态宇宙模型所设想的那样具有平衡态，因而其熵亦无最大值，即热寂并不</a:t>
            </a:r>
            <a:r>
              <a:rPr lang="zh-CN" altLang="en-US" sz="2400" b="1" smtClean="0">
                <a:solidFill>
                  <a:srgbClr val="FF0000"/>
                </a:solidFill>
              </a:rPr>
              <a:t>存在</a:t>
            </a:r>
            <a:r>
              <a:rPr lang="zh-CN" altLang="en-US" sz="2400" b="1">
                <a:solidFill>
                  <a:srgbClr val="FF0000"/>
                </a:solidFill>
              </a:rPr>
              <a:t> 。</a:t>
            </a:r>
          </a:p>
        </p:txBody>
      </p:sp>
    </p:spTree>
    <p:extLst>
      <p:ext uri="{BB962C8B-B14F-4D97-AF65-F5344CB8AC3E}">
        <p14:creationId xmlns:p14="http://schemas.microsoft.com/office/powerpoint/2010/main" val="1165446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a:t>第</a:t>
            </a:r>
            <a:r>
              <a:rPr lang="en-US" altLang="zh-CN"/>
              <a:t>2</a:t>
            </a:r>
            <a:r>
              <a:rPr lang="zh-CN" altLang="en-US"/>
              <a:t>定律</a:t>
            </a:r>
          </a:p>
        </p:txBody>
      </p:sp>
      <p:sp>
        <p:nvSpPr>
          <p:cNvPr id="3" name="内容占位符 2"/>
          <p:cNvSpPr>
            <a:spLocks noGrp="1"/>
          </p:cNvSpPr>
          <p:nvPr>
            <p:ph sz="quarter" idx="13"/>
          </p:nvPr>
        </p:nvSpPr>
        <p:spPr/>
        <p:txBody>
          <a:bodyPr>
            <a:noAutofit/>
          </a:bodyPr>
          <a:lstStyle/>
          <a:p>
            <a:r>
              <a:rPr lang="zh-CN" altLang="en-US" sz="2400" smtClean="0"/>
              <a:t>第二类永动机：</a:t>
            </a:r>
            <a:r>
              <a:rPr lang="zh-CN" altLang="zh-CN" sz="2400"/>
              <a:t>自从热力学第</a:t>
            </a:r>
            <a:r>
              <a:rPr lang="en-US" altLang="zh-CN" sz="2400"/>
              <a:t>1</a:t>
            </a:r>
            <a:r>
              <a:rPr lang="zh-CN" altLang="zh-CN" sz="2400"/>
              <a:t>定律提出来以后，第</a:t>
            </a:r>
            <a:r>
              <a:rPr lang="en-US" altLang="zh-CN" sz="2400"/>
              <a:t>1</a:t>
            </a:r>
            <a:r>
              <a:rPr lang="zh-CN" altLang="zh-CN" sz="2400"/>
              <a:t>类永动机在理论上被证明已经无法实现，（</a:t>
            </a:r>
            <a:r>
              <a:rPr lang="en-US" altLang="zh-CN" sz="2400"/>
              <a:t>1775</a:t>
            </a:r>
            <a:r>
              <a:rPr lang="zh-CN" altLang="zh-CN" sz="2400"/>
              <a:t>年，法国科学院宣布</a:t>
            </a:r>
            <a:r>
              <a:rPr lang="en-US" altLang="zh-CN" sz="2400"/>
              <a:t>“</a:t>
            </a:r>
            <a:r>
              <a:rPr lang="zh-CN" altLang="zh-CN" sz="2400"/>
              <a:t>本科学院以后不再审查有关永动机的一切设计，</a:t>
            </a:r>
            <a:r>
              <a:rPr lang="en-US" altLang="zh-CN" sz="2400"/>
              <a:t>1917 </a:t>
            </a:r>
            <a:r>
              <a:rPr lang="zh-CN" altLang="zh-CN" sz="2400"/>
              <a:t>年美国专利局决定不再受理永动机专利的申请）于是人们开始考虑一种新的永动机，即第二类永动机，其核心在于设计一类装置，从海洋、大气乃至宇宙中吸取热能，并将这些热能作为驱动永动机转动和功输出的源头</a:t>
            </a:r>
            <a:r>
              <a:rPr lang="zh-CN" altLang="zh-CN" sz="2400" smtClean="0"/>
              <a:t>。</a:t>
            </a:r>
            <a:endParaRPr lang="en-US" altLang="zh-CN" sz="2400" smtClean="0"/>
          </a:p>
          <a:p>
            <a:r>
              <a:rPr lang="zh-CN" altLang="zh-CN" sz="2400"/>
              <a:t>从描述上看，该类永动机实现的可能性大于第一类永动机，其从单一热源吸收热能并完全用于做功。历史上首个成型的第二类永动机装置是</a:t>
            </a:r>
            <a:r>
              <a:rPr lang="en-US" altLang="zh-CN" sz="2400"/>
              <a:t>1881</a:t>
            </a:r>
            <a:r>
              <a:rPr lang="zh-CN" altLang="zh-CN" sz="2400"/>
              <a:t>年美国人约翰</a:t>
            </a:r>
            <a:r>
              <a:rPr lang="en-US" altLang="zh-CN" sz="2400"/>
              <a:t>·</a:t>
            </a:r>
            <a:r>
              <a:rPr lang="zh-CN" altLang="zh-CN" sz="2400"/>
              <a:t>嘎姆吉为美国海军设计的零发动机，这一装置利用海水的热量将液氨汽化，推动机械运转。事实却发现：这一装置无法持续运转，因为汽化后的液氨在没有低温热源存在的条件下无法重新液化，因而不能完成循环。</a:t>
            </a:r>
          </a:p>
          <a:p>
            <a:r>
              <a:rPr lang="zh-CN" altLang="en-US" sz="2400" smtClean="0"/>
              <a:t>分析：</a:t>
            </a:r>
            <a:endParaRPr lang="zh-CN" altLang="en-US" sz="2400"/>
          </a:p>
        </p:txBody>
      </p:sp>
    </p:spTree>
    <p:extLst>
      <p:ext uri="{BB962C8B-B14F-4D97-AF65-F5344CB8AC3E}">
        <p14:creationId xmlns:p14="http://schemas.microsoft.com/office/powerpoint/2010/main" val="37760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一个小栗子</a:t>
            </a:r>
            <a:endParaRPr lang="zh-CN" altLang="en-US"/>
          </a:p>
        </p:txBody>
      </p:sp>
      <p:sp>
        <p:nvSpPr>
          <p:cNvPr id="3" name="内容占位符 2"/>
          <p:cNvSpPr>
            <a:spLocks noGrp="1"/>
          </p:cNvSpPr>
          <p:nvPr>
            <p:ph sz="quarter" idx="13"/>
          </p:nvPr>
        </p:nvSpPr>
        <p:spPr>
          <a:xfrm>
            <a:off x="913774" y="1300292"/>
            <a:ext cx="4383056" cy="5066002"/>
          </a:xfrm>
        </p:spPr>
        <p:txBody>
          <a:bodyPr>
            <a:normAutofit/>
          </a:bodyPr>
          <a:lstStyle/>
          <a:p>
            <a:r>
              <a:rPr lang="zh-CN" altLang="en-US" sz="2800" smtClean="0"/>
              <a:t>右侧的小球能够永远运动下去么？</a:t>
            </a:r>
            <a:endParaRPr lang="en-US" altLang="zh-CN" sz="2800" smtClean="0"/>
          </a:p>
          <a:p>
            <a:r>
              <a:rPr lang="zh-CN" altLang="en-US" sz="2800"/>
              <a:t>试</a:t>
            </a:r>
            <a:r>
              <a:rPr lang="zh-CN" altLang="en-US" sz="2800" smtClean="0"/>
              <a:t>着用热力学第一、二定律解释原因。</a:t>
            </a:r>
            <a:endParaRPr lang="zh-CN" altLang="en-US" sz="28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912" y="1804468"/>
            <a:ext cx="6478859" cy="3703211"/>
          </a:xfrm>
          <a:prstGeom prst="rect">
            <a:avLst/>
          </a:prstGeom>
        </p:spPr>
      </p:pic>
    </p:spTree>
    <p:extLst>
      <p:ext uri="{BB962C8B-B14F-4D97-AF65-F5344CB8AC3E}">
        <p14:creationId xmlns:p14="http://schemas.microsoft.com/office/powerpoint/2010/main" val="29814526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热力学基本定律</a:t>
            </a:r>
            <a:r>
              <a:rPr lang="en-US" altLang="zh-CN"/>
              <a:t>-</a:t>
            </a:r>
            <a:r>
              <a:rPr lang="zh-CN" altLang="en-US" smtClean="0"/>
              <a:t>第</a:t>
            </a:r>
            <a:r>
              <a:rPr lang="en-US" altLang="zh-CN" smtClean="0"/>
              <a:t>3</a:t>
            </a:r>
            <a:r>
              <a:rPr lang="zh-CN" altLang="en-US" smtClean="0"/>
              <a:t>定律</a:t>
            </a:r>
            <a:endParaRPr lang="zh-CN" altLang="en-US"/>
          </a:p>
        </p:txBody>
      </p:sp>
      <p:sp>
        <p:nvSpPr>
          <p:cNvPr id="3" name="内容占位符 2"/>
          <p:cNvSpPr>
            <a:spLocks noGrp="1"/>
          </p:cNvSpPr>
          <p:nvPr>
            <p:ph sz="quarter" idx="13"/>
          </p:nvPr>
        </p:nvSpPr>
        <p:spPr/>
        <p:txBody>
          <a:bodyPr>
            <a:normAutofit/>
          </a:bodyPr>
          <a:lstStyle/>
          <a:p>
            <a:r>
              <a:rPr lang="zh-CN" altLang="zh-CN" sz="2800"/>
              <a:t>绝对零度时，所有纯物质的完美晶体的熵值为</a:t>
            </a:r>
            <a:r>
              <a:rPr lang="en-US" altLang="zh-CN" sz="2800"/>
              <a:t>0</a:t>
            </a:r>
            <a:r>
              <a:rPr lang="zh-CN" altLang="zh-CN" sz="2800"/>
              <a:t>，或者说绝对零度不可能达到</a:t>
            </a:r>
            <a:r>
              <a:rPr lang="zh-CN" altLang="zh-CN" sz="2800" smtClean="0"/>
              <a:t>。</a:t>
            </a:r>
            <a:endParaRPr lang="en-US" altLang="zh-CN" sz="2800" smtClean="0"/>
          </a:p>
          <a:p>
            <a:r>
              <a:rPr lang="en-US" altLang="zh-CN" sz="2800"/>
              <a:t>1940 </a:t>
            </a:r>
            <a:r>
              <a:rPr lang="zh-CN" altLang="zh-CN" sz="2800"/>
              <a:t>年</a:t>
            </a:r>
            <a:r>
              <a:rPr lang="en-US" altLang="zh-CN" sz="2800"/>
              <a:t>R.H.</a:t>
            </a:r>
            <a:r>
              <a:rPr lang="zh-CN" altLang="zh-CN" sz="2800"/>
              <a:t>否勒和</a:t>
            </a:r>
            <a:r>
              <a:rPr lang="en-US" altLang="zh-CN" sz="2800"/>
              <a:t> E.A.</a:t>
            </a:r>
            <a:r>
              <a:rPr lang="zh-CN" altLang="zh-CN" sz="2800"/>
              <a:t>古根海姆还提出热力学第三定律的另一种表述形式：任何系统都不能通过有限的步骤使自身温度降低到</a:t>
            </a:r>
            <a:r>
              <a:rPr lang="en-US" altLang="zh-CN" sz="2800"/>
              <a:t>0K</a:t>
            </a:r>
            <a:r>
              <a:rPr lang="zh-CN" altLang="zh-CN" sz="2800"/>
              <a:t>，称为</a:t>
            </a:r>
            <a:r>
              <a:rPr lang="en-US" altLang="zh-CN" sz="2800"/>
              <a:t>0K</a:t>
            </a:r>
            <a:r>
              <a:rPr lang="zh-CN" altLang="zh-CN" sz="2800"/>
              <a:t>不能达到原理。</a:t>
            </a:r>
          </a:p>
          <a:p>
            <a:endParaRPr lang="en-US" altLang="zh-CN" sz="2800" smtClean="0"/>
          </a:p>
          <a:p>
            <a:r>
              <a:rPr lang="zh-CN" altLang="zh-CN" sz="2800"/>
              <a:t>随着统计力学的发展，热力学第</a:t>
            </a:r>
            <a:r>
              <a:rPr lang="en-US" altLang="zh-CN" sz="2800"/>
              <a:t>3</a:t>
            </a:r>
            <a:r>
              <a:rPr lang="zh-CN" altLang="zh-CN" sz="2800"/>
              <a:t>定律正如其他热力学定律一样得到了各方面解释，而不再只是由实验结果所归纳而出的经验定律。</a:t>
            </a:r>
          </a:p>
          <a:p>
            <a:endParaRPr lang="zh-CN" altLang="zh-CN"/>
          </a:p>
        </p:txBody>
      </p:sp>
    </p:spTree>
    <p:extLst>
      <p:ext uri="{BB962C8B-B14F-4D97-AF65-F5344CB8AC3E}">
        <p14:creationId xmlns:p14="http://schemas.microsoft.com/office/powerpoint/2010/main" val="9273999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传热的物理机制</a:t>
            </a:r>
            <a:endParaRPr lang="zh-CN" altLang="en-US"/>
          </a:p>
        </p:txBody>
      </p:sp>
      <p:sp>
        <p:nvSpPr>
          <p:cNvPr id="3" name="内容占位符 2"/>
          <p:cNvSpPr>
            <a:spLocks noGrp="1"/>
          </p:cNvSpPr>
          <p:nvPr>
            <p:ph sz="quarter" idx="13"/>
          </p:nvPr>
        </p:nvSpPr>
        <p:spPr/>
        <p:txBody>
          <a:bodyPr/>
          <a:lstStyle/>
          <a:p>
            <a:r>
              <a:rPr lang="zh-CN" altLang="zh-CN"/>
              <a:t>传热是一种极为常见的物理现象，其核心是热能的转移。从宏观角度看，传热是因为介质中存在温差而导致的热能的转移，而无论介质本身的物理属性，如质量、尺寸、材质等等。换句话说，</a:t>
            </a:r>
            <a:r>
              <a:rPr lang="zh-CN" altLang="zh-CN">
                <a:solidFill>
                  <a:srgbClr val="FF0000"/>
                </a:solidFill>
              </a:rPr>
              <a:t>一个介质或两个介质之间存在温差，就</a:t>
            </a:r>
            <a:r>
              <a:rPr lang="zh-CN" altLang="zh-CN" smtClean="0">
                <a:solidFill>
                  <a:srgbClr val="FF0000"/>
                </a:solidFill>
              </a:rPr>
              <a:t>必然发生</a:t>
            </a:r>
            <a:r>
              <a:rPr lang="zh-CN" altLang="zh-CN">
                <a:solidFill>
                  <a:srgbClr val="FF0000"/>
                </a:solidFill>
              </a:rPr>
              <a:t>传热</a:t>
            </a:r>
            <a:r>
              <a:rPr lang="zh-CN" altLang="zh-CN" smtClean="0"/>
              <a:t>。</a:t>
            </a:r>
            <a:endParaRPr lang="en-US" altLang="zh-CN" smtClean="0"/>
          </a:p>
          <a:p>
            <a:r>
              <a:rPr lang="zh-CN" altLang="zh-CN"/>
              <a:t>依据传热的过程，可将其划分为不同的传热模式。当静态介质中存在温度梯度时，不论介质为固体还是流体，介质中都会发生传热，被称为传导（</a:t>
            </a:r>
            <a:r>
              <a:rPr lang="en-US" altLang="zh-CN"/>
              <a:t>Conduction</a:t>
            </a:r>
            <a:r>
              <a:rPr lang="zh-CN" altLang="zh-CN"/>
              <a:t>）。当一个表面和一种运动的流体处于不同温度时，该传热过程被称为对流（</a:t>
            </a:r>
            <a:r>
              <a:rPr lang="en-US" altLang="zh-CN"/>
              <a:t>Convection</a:t>
            </a:r>
            <a:r>
              <a:rPr lang="zh-CN" altLang="zh-CN"/>
              <a:t>）。当具有一定温度的表面以电磁波的形式向外发射能量时，被称为热辐射（</a:t>
            </a:r>
            <a:r>
              <a:rPr lang="en-US" altLang="zh-CN"/>
              <a:t>Radiation</a:t>
            </a:r>
            <a:r>
              <a:rPr lang="zh-CN" altLang="zh-CN"/>
              <a:t>）。</a:t>
            </a:r>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633655" y="4121529"/>
            <a:ext cx="7224024" cy="2368481"/>
          </a:xfrm>
          <a:prstGeom prst="rect">
            <a:avLst/>
          </a:prstGeom>
        </p:spPr>
      </p:pic>
    </p:spTree>
    <p:extLst>
      <p:ext uri="{BB962C8B-B14F-4D97-AF65-F5344CB8AC3E}">
        <p14:creationId xmlns:p14="http://schemas.microsoft.com/office/powerpoint/2010/main" val="31939038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14" y="107111"/>
            <a:ext cx="5978041" cy="288141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114" y="3287287"/>
            <a:ext cx="4494475" cy="25336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14" y="3287287"/>
            <a:ext cx="3810000" cy="25336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468" y="0"/>
            <a:ext cx="4937760" cy="6858000"/>
          </a:xfrm>
          <a:prstGeom prst="rect">
            <a:avLst/>
          </a:prstGeom>
        </p:spPr>
      </p:pic>
    </p:spTree>
    <p:extLst>
      <p:ext uri="{BB962C8B-B14F-4D97-AF65-F5344CB8AC3E}">
        <p14:creationId xmlns:p14="http://schemas.microsoft.com/office/powerpoint/2010/main" val="3039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28" y="120514"/>
            <a:ext cx="10364451" cy="510808"/>
          </a:xfrm>
        </p:spPr>
        <p:txBody>
          <a:bodyPr>
            <a:normAutofit fontScale="90000"/>
          </a:bodyPr>
          <a:lstStyle/>
          <a:p>
            <a:r>
              <a:rPr lang="zh-CN" altLang="en-US" dirty="0" smtClean="0">
                <a:latin typeface="幼圆" panose="02010509060101010101" pitchFamily="49" charset="-122"/>
                <a:ea typeface="幼圆" panose="02010509060101010101" pitchFamily="49" charset="-122"/>
              </a:rPr>
              <a:t>热物理现象</a:t>
            </a:r>
            <a:endParaRPr lang="zh-CN" altLang="en-US" dirty="0">
              <a:latin typeface="幼圆" panose="02010509060101010101" pitchFamily="49" charset="-122"/>
              <a:ea typeface="幼圆" panose="02010509060101010101" pitchFamily="49" charset="-122"/>
            </a:endParaRPr>
          </a:p>
        </p:txBody>
      </p:sp>
      <p:sp>
        <p:nvSpPr>
          <p:cNvPr id="4" name="文本框 3"/>
          <p:cNvSpPr txBox="1"/>
          <p:nvPr/>
        </p:nvSpPr>
        <p:spPr>
          <a:xfrm>
            <a:off x="241539" y="793630"/>
            <a:ext cx="3726611" cy="313932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热物理是研究能源利用领域的主要基础学科。</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包括：</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传热与传质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燃烧</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能源转换</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热机</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环境污染与温室效应</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新能源与可持续能源</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化石</a:t>
            </a:r>
            <a:r>
              <a:rPr lang="zh-CN" altLang="en-US" dirty="0" smtClean="0">
                <a:latin typeface="楷体" panose="02010609060101010101" pitchFamily="49" charset="-122"/>
                <a:ea typeface="楷体" panose="02010609060101010101" pitchFamily="49" charset="-122"/>
              </a:rPr>
              <a:t>能源</a:t>
            </a:r>
            <a:endParaRPr lang="en-US" altLang="zh-CN"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5" name="文本框 4"/>
          <p:cNvSpPr txBox="1"/>
          <p:nvPr/>
        </p:nvSpPr>
        <p:spPr>
          <a:xfrm>
            <a:off x="241538" y="4347020"/>
            <a:ext cx="3726611" cy="2308324"/>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热物理的主要基础定律。</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包括：</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热力学第</a:t>
            </a:r>
            <a:r>
              <a:rPr lang="en-US" altLang="zh-CN" dirty="0" smtClean="0">
                <a:latin typeface="楷体" panose="02010609060101010101" pitchFamily="49" charset="-122"/>
                <a:ea typeface="楷体" panose="02010609060101010101" pitchFamily="49" charset="-122"/>
              </a:rPr>
              <a:t>0</a:t>
            </a:r>
            <a:r>
              <a:rPr lang="zh-CN" altLang="en-US" dirty="0" smtClean="0">
                <a:latin typeface="楷体" panose="02010609060101010101" pitchFamily="49" charset="-122"/>
                <a:ea typeface="楷体" panose="02010609060101010101" pitchFamily="49" charset="-122"/>
              </a:rPr>
              <a:t>定律</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热力学第</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定律</a:t>
            </a:r>
            <a:endParaRPr lang="en-US" altLang="zh-CN" dirty="0" smtClean="0">
              <a:latin typeface="楷体" panose="02010609060101010101" pitchFamily="49" charset="-122"/>
              <a:ea typeface="楷体" panose="02010609060101010101" pitchFamily="49" charset="-122"/>
            </a:endParaRPr>
          </a:p>
          <a:p>
            <a:r>
              <a:rPr lang="zh-CN" altLang="en-US" dirty="0" smtClean="0">
                <a:solidFill>
                  <a:srgbClr val="FF0000"/>
                </a:solidFill>
                <a:latin typeface="楷体" panose="02010609060101010101" pitchFamily="49" charset="-122"/>
                <a:ea typeface="楷体" panose="02010609060101010101" pitchFamily="49" charset="-122"/>
              </a:rPr>
              <a:t>热力学第</a:t>
            </a:r>
            <a:r>
              <a:rPr lang="en-US" altLang="zh-CN" dirty="0" smtClean="0">
                <a:solidFill>
                  <a:srgbClr val="FF0000"/>
                </a:solidFill>
                <a:latin typeface="楷体" panose="02010609060101010101" pitchFamily="49" charset="-122"/>
                <a:ea typeface="楷体" panose="02010609060101010101" pitchFamily="49" charset="-122"/>
              </a:rPr>
              <a:t>2</a:t>
            </a:r>
            <a:r>
              <a:rPr lang="zh-CN" altLang="en-US" dirty="0" smtClean="0">
                <a:solidFill>
                  <a:srgbClr val="FF0000"/>
                </a:solidFill>
                <a:latin typeface="楷体" panose="02010609060101010101" pitchFamily="49" charset="-122"/>
                <a:ea typeface="楷体" panose="02010609060101010101" pitchFamily="49" charset="-122"/>
              </a:rPr>
              <a:t>定律</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solidFill>
                  <a:srgbClr val="FF0000"/>
                </a:solidFill>
                <a:latin typeface="楷体" panose="02010609060101010101" pitchFamily="49" charset="-122"/>
                <a:ea typeface="楷体" panose="02010609060101010101" pitchFamily="49" charset="-122"/>
              </a:rPr>
              <a:t>熵增</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smtClean="0">
                <a:solidFill>
                  <a:srgbClr val="FF0000"/>
                </a:solidFill>
                <a:latin typeface="楷体" panose="02010609060101010101" pitchFamily="49" charset="-122"/>
                <a:ea typeface="楷体" panose="02010609060101010101" pitchFamily="49" charset="-122"/>
              </a:rPr>
              <a:t>流体力学</a:t>
            </a:r>
            <a:endParaRPr lang="en-US" altLang="zh-CN" dirty="0" smtClean="0">
              <a:solidFill>
                <a:srgbClr val="FF0000"/>
              </a:solidFill>
              <a:latin typeface="楷体" panose="02010609060101010101" pitchFamily="49" charset="-122"/>
              <a:ea typeface="楷体" panose="02010609060101010101" pitchFamily="49" charset="-122"/>
            </a:endParaRPr>
          </a:p>
          <a:p>
            <a:r>
              <a:rPr lang="en-US" altLang="zh-CN" dirty="0" smtClean="0">
                <a:solidFill>
                  <a:srgbClr val="FF0000"/>
                </a:solidFill>
                <a:latin typeface="楷体" panose="02010609060101010101" pitchFamily="49" charset="-122"/>
                <a:ea typeface="楷体" panose="02010609060101010101" pitchFamily="49" charset="-122"/>
              </a:rPr>
              <a:t>CFD</a:t>
            </a:r>
          </a:p>
          <a:p>
            <a:r>
              <a:rPr lang="en-US" altLang="zh-CN" dirty="0">
                <a:solidFill>
                  <a:srgbClr val="FF0000"/>
                </a:solidFill>
                <a:latin typeface="楷体" panose="02010609060101010101" pitchFamily="49" charset="-122"/>
                <a:ea typeface="楷体" panose="02010609060101010101" pitchFamily="49" charset="-122"/>
              </a:rPr>
              <a:t>……</a:t>
            </a:r>
            <a:endParaRPr lang="en-US" altLang="zh-CN" dirty="0" smtClean="0">
              <a:solidFill>
                <a:srgbClr val="FF0000"/>
              </a:solidFill>
              <a:latin typeface="楷体" panose="02010609060101010101" pitchFamily="49" charset="-122"/>
              <a:ea typeface="楷体" panose="02010609060101010101" pitchFamily="49" charset="-122"/>
            </a:endParaRPr>
          </a:p>
        </p:txBody>
      </p:sp>
      <p:sp>
        <p:nvSpPr>
          <p:cNvPr id="6" name="矩形 5"/>
          <p:cNvSpPr/>
          <p:nvPr/>
        </p:nvSpPr>
        <p:spPr>
          <a:xfrm>
            <a:off x="3390181" y="1207699"/>
            <a:ext cx="2096220" cy="2646878"/>
          </a:xfrm>
          <a:prstGeom prst="rect">
            <a:avLst/>
          </a:prstGeom>
          <a:noFill/>
        </p:spPr>
        <p:txBody>
          <a:bodyPr wrap="square" lIns="91440" tIns="45720" rIns="91440" bIns="45720">
            <a:spAutoFit/>
          </a:bodyPr>
          <a:lstStyle/>
          <a:p>
            <a:pPr algn="ctr"/>
            <a:r>
              <a:rPr lang="zh-CN" altLang="en-US" sz="166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pitchFamily="49" charset="-122"/>
                <a:ea typeface="幼圆" panose="02010509060101010101" pitchFamily="49" charset="-122"/>
              </a:rPr>
              <a:t>热</a:t>
            </a:r>
            <a:endParaRPr lang="zh-CN" altLang="en-US" sz="1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pitchFamily="49" charset="-122"/>
              <a:ea typeface="幼圆" panose="02010509060101010101" pitchFamily="49" charset="-122"/>
            </a:endParaRPr>
          </a:p>
        </p:txBody>
      </p:sp>
      <p:sp>
        <p:nvSpPr>
          <p:cNvPr id="7" name="矩形 6"/>
          <p:cNvSpPr/>
          <p:nvPr/>
        </p:nvSpPr>
        <p:spPr>
          <a:xfrm>
            <a:off x="2759787" y="4856520"/>
            <a:ext cx="3357009" cy="923330"/>
          </a:xfrm>
          <a:prstGeom prst="rect">
            <a:avLst/>
          </a:prstGeom>
          <a:noFill/>
        </p:spPr>
        <p:txBody>
          <a:bodyPr wrap="none" lIns="91440" tIns="45720" rIns="91440" bIns="45720">
            <a:spAutoFit/>
          </a:bodyPr>
          <a:lstStyle/>
          <a:p>
            <a:pPr algn="ctr"/>
            <a:r>
              <a:rPr lang="zh-CN" alt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幼圆" panose="02010509060101010101" pitchFamily="49" charset="-122"/>
                <a:ea typeface="幼圆" panose="02010509060101010101" pitchFamily="49" charset="-122"/>
              </a:rPr>
              <a:t>温度</a:t>
            </a:r>
            <a:r>
              <a:rPr lang="en-US" altLang="zh-CN"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幼圆" panose="02010509060101010101" pitchFamily="49" charset="-122"/>
                <a:ea typeface="幼圆" panose="02010509060101010101" pitchFamily="49" charset="-122"/>
              </a:rPr>
              <a:t>/</a:t>
            </a:r>
            <a:r>
              <a:rPr lang="zh-CN" alt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幼圆" panose="02010509060101010101" pitchFamily="49" charset="-122"/>
                <a:ea typeface="幼圆" panose="02010509060101010101" pitchFamily="49" charset="-122"/>
              </a:rPr>
              <a:t>温标</a:t>
            </a:r>
            <a:endPar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幼圆" panose="02010509060101010101" pitchFamily="49" charset="-122"/>
              <a:ea typeface="幼圆" panose="02010509060101010101" pitchFamily="49" charset="-122"/>
            </a:endParaRPr>
          </a:p>
        </p:txBody>
      </p:sp>
      <p:sp>
        <p:nvSpPr>
          <p:cNvPr id="8" name="下箭头 7"/>
          <p:cNvSpPr/>
          <p:nvPr/>
        </p:nvSpPr>
        <p:spPr>
          <a:xfrm>
            <a:off x="4252823" y="3783366"/>
            <a:ext cx="370936" cy="1017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grpSp>
        <p:nvGrpSpPr>
          <p:cNvPr id="10" name="组合 9"/>
          <p:cNvGrpSpPr/>
          <p:nvPr/>
        </p:nvGrpSpPr>
        <p:grpSpPr>
          <a:xfrm>
            <a:off x="7247784" y="815284"/>
            <a:ext cx="2993067" cy="5852523"/>
            <a:chOff x="7247784" y="815284"/>
            <a:chExt cx="2993067" cy="5852523"/>
          </a:xfrm>
        </p:grpSpPr>
        <p:pic>
          <p:nvPicPr>
            <p:cNvPr id="1028" name="Picture 4" descr="http://img2.imgtn.bdimg.com/it/u=3310974282,274081375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784" y="815284"/>
              <a:ext cx="2993066" cy="17158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7247784" y="2736730"/>
              <a:ext cx="2993067" cy="3931077"/>
              <a:chOff x="7247784" y="2736730"/>
              <a:chExt cx="2993067" cy="3931077"/>
            </a:xfrm>
          </p:grpSpPr>
          <p:pic>
            <p:nvPicPr>
              <p:cNvPr id="1030" name="Picture 6" descr="http://r3.ykimg.com/054104085286E2A96A0A4D4C03EEA1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5" y="2736730"/>
                <a:ext cx="2993066" cy="1683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mydrivers.com/img/20170109/S659eaca6-e547-4593-a54b-9527c1fec3d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784" y="4582638"/>
                <a:ext cx="2993066" cy="208516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9510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传导</a:t>
            </a:r>
            <a:endParaRPr lang="zh-CN" altLang="en-US"/>
          </a:p>
        </p:txBody>
      </p:sp>
      <p:sp>
        <p:nvSpPr>
          <p:cNvPr id="3" name="内容占位符 2"/>
          <p:cNvSpPr>
            <a:spLocks noGrp="1"/>
          </p:cNvSpPr>
          <p:nvPr>
            <p:ph sz="quarter" idx="13"/>
          </p:nvPr>
        </p:nvSpPr>
        <p:spPr/>
        <p:txBody>
          <a:bodyPr>
            <a:noAutofit/>
          </a:bodyPr>
          <a:lstStyle/>
          <a:p>
            <a:r>
              <a:rPr lang="zh-CN" altLang="zh-CN" sz="2600"/>
              <a:t>传导是一种在生活中极为常见的热能传递方式，例如：将冷的金属筷子放入</a:t>
            </a:r>
            <a:r>
              <a:rPr lang="en-US" altLang="zh-CN" sz="2600"/>
              <a:t>100</a:t>
            </a:r>
            <a:r>
              <a:rPr lang="zh-CN" altLang="zh-CN" sz="2600"/>
              <a:t>摄氏度的开水后，会发现金属筷子通体很快会变热，同时如果将冷的竹筷子放入</a:t>
            </a:r>
            <a:r>
              <a:rPr lang="en-US" altLang="zh-CN" sz="2600"/>
              <a:t>100</a:t>
            </a:r>
            <a:r>
              <a:rPr lang="zh-CN" altLang="zh-CN" sz="2600"/>
              <a:t>摄氏度的开水，却发现其温度上升的极为有限，甚至可以忽略</a:t>
            </a:r>
            <a:r>
              <a:rPr lang="zh-CN" altLang="zh-CN" sz="2600" smtClean="0"/>
              <a:t>。</a:t>
            </a:r>
            <a:endParaRPr lang="en-US" altLang="zh-CN" sz="2600" smtClean="0"/>
          </a:p>
          <a:p>
            <a:r>
              <a:rPr lang="zh-CN" altLang="en-US" sz="2600" smtClean="0"/>
              <a:t>传导因为温差引起，但是不同材质（导热率）会导致传导过程产生的结果不一样。</a:t>
            </a:r>
            <a:endParaRPr lang="en-US" altLang="zh-CN" sz="2600" smtClean="0"/>
          </a:p>
          <a:p>
            <a:r>
              <a:rPr lang="zh-CN" altLang="zh-CN" sz="2600"/>
              <a:t>温度是物体分子运动状态的宏观表现，这意味着随着温度的升高，该物体内部的分子运动会随之增强，分子的能量更高</a:t>
            </a:r>
            <a:r>
              <a:rPr lang="zh-CN" altLang="zh-CN" sz="2600" smtClean="0"/>
              <a:t>。</a:t>
            </a:r>
            <a:endParaRPr lang="en-US" altLang="zh-CN" sz="2600" smtClean="0"/>
          </a:p>
          <a:p>
            <a:r>
              <a:rPr lang="zh-CN" altLang="zh-CN" sz="2600"/>
              <a:t>由于分子的无规律运动，当高能量的分子遇到低能量的分子时，总是会向低能量分子传输能量。从宏观上看，则意味着高温物体向低温物体传递热能。</a:t>
            </a:r>
            <a:endParaRPr lang="zh-CN" altLang="en-US" sz="260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584804" y="618516"/>
            <a:ext cx="9086913" cy="5581562"/>
          </a:xfrm>
          <a:prstGeom prst="rect">
            <a:avLst/>
          </a:prstGeom>
        </p:spPr>
      </p:pic>
    </p:spTree>
    <p:extLst>
      <p:ext uri="{BB962C8B-B14F-4D97-AF65-F5344CB8AC3E}">
        <p14:creationId xmlns:p14="http://schemas.microsoft.com/office/powerpoint/2010/main" val="255510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传导</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fontScale="92500" lnSpcReduction="10000"/>
              </a:bodyPr>
              <a:lstStyle/>
              <a:p>
                <a:r>
                  <a:rPr lang="zh-CN" altLang="zh-CN" sz="2800" smtClean="0"/>
                  <a:t>正</a:t>
                </a:r>
                <a:r>
                  <a:rPr lang="zh-CN" altLang="en-US" sz="2800" smtClean="0"/>
                  <a:t>是</a:t>
                </a:r>
                <a:r>
                  <a:rPr lang="zh-CN" altLang="zh-CN" sz="2800" smtClean="0"/>
                  <a:t>由于</a:t>
                </a:r>
                <a:r>
                  <a:rPr lang="zh-CN" altLang="zh-CN" sz="2800"/>
                  <a:t>分子的无规律运动，导致总会存在高能量的分子“跨过”假象的界面（</a:t>
                </a:r>
                <a14:m>
                  <m:oMath xmlns:m="http://schemas.openxmlformats.org/officeDocument/2006/math">
                    <m:r>
                      <a:rPr lang="en-US" altLang="zh-CN" sz="2800" i="1">
                        <a:latin typeface="Cambria Math" panose="02040503050406030204" pitchFamily="18" charset="0"/>
                      </a:rPr>
                      <m:t>𝑥</m:t>
                    </m:r>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oMath>
                </a14:m>
                <a:r>
                  <a:rPr lang="zh-CN" altLang="zh-CN" sz="2800"/>
                  <a:t>），将能量传递给低能量的分子，且能量的转移一定是从高温向低温转移，即热传导可以看成一种扩散运动，是一种基于分子随机运动的净能量传输。</a:t>
                </a:r>
              </a:p>
              <a:p>
                <a:r>
                  <a:rPr lang="zh-CN" altLang="zh-CN" sz="2800"/>
                  <a:t>流体情况类似，分子间的相互作用更强烈。固体中的热传导源于晶格振动形式的原子活动，近代观点将其归咎与原子运动所导致的晶格波造成的。其中，导体中，依靠晶格波和自由电子的平移行动，非导体中只能依靠晶格波。</a:t>
                </a:r>
              </a:p>
              <a:p>
                <a:r>
                  <a:rPr lang="zh-CN" altLang="zh-CN" sz="2800"/>
                  <a:t>首先引入一个基本概念——热导率，一般计作</a:t>
                </a:r>
                <a14:m>
                  <m:oMath xmlns:m="http://schemas.openxmlformats.org/officeDocument/2006/math">
                    <m:r>
                      <a:rPr lang="en-US" altLang="zh-CN" sz="2800" i="1">
                        <a:latin typeface="Cambria Math" panose="02040503050406030204" pitchFamily="18" charset="0"/>
                      </a:rPr>
                      <m:t>𝑘</m:t>
                    </m:r>
                  </m:oMath>
                </a14:m>
                <a:r>
                  <a:rPr lang="zh-CN" altLang="zh-CN" sz="2800"/>
                  <a:t>，单位为</a:t>
                </a:r>
                <a14:m>
                  <m:oMath xmlns:m="http://schemas.openxmlformats.org/officeDocument/2006/math">
                    <m:f>
                      <m:fPr>
                        <m:type m:val="lin"/>
                        <m:ctrlPr>
                          <a:rPr lang="zh-CN" altLang="zh-CN" sz="2800" i="1">
                            <a:latin typeface="Cambria Math" panose="02040503050406030204" pitchFamily="18" charset="0"/>
                          </a:rPr>
                        </m:ctrlPr>
                      </m:fPr>
                      <m:num>
                        <m:r>
                          <a:rPr lang="en-US" altLang="zh-CN" sz="2800" i="1">
                            <a:latin typeface="Cambria Math" panose="02040503050406030204" pitchFamily="18" charset="0"/>
                          </a:rPr>
                          <m:t>𝑊</m:t>
                        </m:r>
                      </m:num>
                      <m:den>
                        <m:d>
                          <m:dPr>
                            <m:ctrlPr>
                              <a:rPr lang="zh-CN" altLang="zh-CN" sz="2800" i="1">
                                <a:latin typeface="Cambria Math" panose="02040503050406030204" pitchFamily="18" charset="0"/>
                              </a:rPr>
                            </m:ctrlPr>
                          </m:dPr>
                          <m:e>
                            <m:r>
                              <a:rPr lang="en-US" altLang="zh-CN" sz="2800" i="1">
                                <a:latin typeface="Cambria Math" panose="02040503050406030204" pitchFamily="18" charset="0"/>
                              </a:rPr>
                              <m:t>𝑚</m:t>
                            </m:r>
                            <m:r>
                              <a:rPr lang="en-US" altLang="zh-CN" sz="2800" i="1">
                                <a:latin typeface="Cambria Math" panose="02040503050406030204" pitchFamily="18" charset="0"/>
                              </a:rPr>
                              <m:t>∙</m:t>
                            </m:r>
                            <m:r>
                              <a:rPr lang="en-US" altLang="zh-CN" sz="2800" i="1">
                                <a:latin typeface="Cambria Math" panose="02040503050406030204" pitchFamily="18" charset="0"/>
                              </a:rPr>
                              <m:t>𝐾</m:t>
                            </m:r>
                          </m:e>
                        </m:d>
                      </m:den>
                    </m:f>
                  </m:oMath>
                </a14:m>
                <a:r>
                  <a:rPr lang="zh-CN" altLang="zh-CN" sz="2800"/>
                  <a:t>，该值是材料本身的基本物性，与热传导过程本身无关</a:t>
                </a:r>
                <a:r>
                  <a:rPr lang="zh-CN" altLang="zh-CN" sz="2800" smtClean="0"/>
                  <a:t>。</a:t>
                </a:r>
                <a:endParaRPr lang="en-US" altLang="zh-CN" smtClean="0"/>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901" t="-1203" r="-282"/>
                </a:stretch>
              </a:blipFill>
            </p:spPr>
            <p:txBody>
              <a:bodyPr/>
              <a:lstStyle/>
              <a:p>
                <a:r>
                  <a:rPr lang="zh-CN" altLang="en-US">
                    <a:noFill/>
                  </a:rPr>
                  <a:t> </a:t>
                </a:r>
              </a:p>
            </p:txBody>
          </p:sp>
        </mc:Fallback>
      </mc:AlternateContent>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3845622" y="1672217"/>
            <a:ext cx="5298378" cy="4460953"/>
          </a:xfrm>
          <a:prstGeom prst="rect">
            <a:avLst/>
          </a:prstGeom>
        </p:spPr>
      </p:pic>
    </p:spTree>
    <p:extLst>
      <p:ext uri="{BB962C8B-B14F-4D97-AF65-F5344CB8AC3E}">
        <p14:creationId xmlns:p14="http://schemas.microsoft.com/office/powerpoint/2010/main" val="141859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传导</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lnSpcReduction="10000"/>
              </a:bodyPr>
              <a:lstStyle/>
              <a:p>
                <a:r>
                  <a:rPr lang="zh-CN" altLang="zh-CN"/>
                  <a:t>假设该物体处于稳态（</a:t>
                </a:r>
                <a:r>
                  <a:rPr lang="en-US" altLang="zh-CN"/>
                  <a:t>Steady</a:t>
                </a:r>
                <a:r>
                  <a:rPr lang="zh-CN" altLang="zh-CN"/>
                  <a:t>，定常）状态，且假设在物体内部温度处于线性分布，则物体内部的温度梯度可以表示为：</a:t>
                </a:r>
              </a:p>
              <a:p>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𝑑𝑇</m:t>
                        </m:r>
                      </m:num>
                      <m:den>
                        <m:r>
                          <a:rPr lang="en-US" altLang="zh-CN" i="1">
                            <a:latin typeface="Cambria Math" panose="02040503050406030204" pitchFamily="18" charset="0"/>
                          </a:rPr>
                          <m:t>𝑑𝑥</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num>
                      <m:den>
                        <m:r>
                          <a:rPr lang="en-US" altLang="zh-CN" i="1">
                            <a:latin typeface="Cambria Math" panose="02040503050406030204" pitchFamily="18" charset="0"/>
                          </a:rPr>
                          <m:t>𝐿</m:t>
                        </m:r>
                      </m:den>
                    </m:f>
                  </m:oMath>
                </a14:m>
                <a:endParaRPr lang="zh-CN" altLang="zh-CN"/>
              </a:p>
              <a:p>
                <a:r>
                  <a:rPr lang="zh-CN" altLang="zh-CN" smtClean="0"/>
                  <a:t>引入热导率</a:t>
                </a:r>
                <a:r>
                  <a:rPr lang="zh-CN" altLang="zh-CN"/>
                  <a:t>，则热流密度可以表示为：</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num>
                      <m:den>
                        <m:r>
                          <a:rPr lang="en-US" altLang="zh-CN" i="1">
                            <a:latin typeface="Cambria Math" panose="02040503050406030204" pitchFamily="18" charset="0"/>
                          </a:rPr>
                          <m:t>𝐿</m:t>
                        </m:r>
                      </m:den>
                    </m:f>
                  </m:oMath>
                </a14:m>
                <a:endParaRPr lang="zh-CN" altLang="zh-CN"/>
              </a:p>
              <a:p>
                <a:r>
                  <a:rPr lang="zh-CN" altLang="zh-CN"/>
                  <a:t>或者，</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num>
                      <m:den>
                        <m:r>
                          <a:rPr lang="en-US" altLang="zh-CN" i="1">
                            <a:latin typeface="Cambria Math" panose="02040503050406030204" pitchFamily="18" charset="0"/>
                          </a:rPr>
                          <m:t>𝐿</m:t>
                        </m:r>
                      </m:den>
                    </m:f>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𝐿</m:t>
                        </m:r>
                      </m:den>
                    </m:f>
                  </m:oMath>
                </a14:m>
                <a:endParaRPr lang="zh-CN" altLang="zh-CN"/>
              </a:p>
              <a:p>
                <a:r>
                  <a:rPr lang="zh-CN" altLang="zh-CN"/>
                  <a:t>其实，热传导的速率方程就是傅里叶定律，同时需要注意的是：热流密度是指单位面积的传热速率，如果要计算面积为</a:t>
                </a:r>
                <a:r>
                  <a:rPr lang="en-US" altLang="zh-CN"/>
                  <a:t>A</a:t>
                </a:r>
                <a:r>
                  <a:rPr lang="zh-CN" altLang="zh-CN"/>
                  <a:t>的平壁面导热速率，则需要使用如下公式。</a:t>
                </a:r>
              </a:p>
              <a:p>
                <a14:m>
                  <m:oMath xmlns:m="http://schemas.openxmlformats.org/officeDocument/2006/math">
                    <m:r>
                      <a:rPr lang="en-US" altLang="zh-CN" i="1">
                        <a:latin typeface="Cambria Math" panose="02040503050406030204" pitchFamily="18" charset="0"/>
                      </a:rPr>
                      <m:t>𝑞</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𝐴</m:t>
                    </m:r>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507" t="-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30309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传导</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fontScale="92500"/>
              </a:bodyPr>
              <a:lstStyle/>
              <a:p>
                <a:r>
                  <a:rPr lang="zh-CN" altLang="zh-CN"/>
                  <a:t>如果考虑到物体热导率的各向同性，即该物体中向各个方向（</a:t>
                </a:r>
                <a:r>
                  <a:rPr lang="en-US" altLang="zh-CN"/>
                  <a:t>x</a:t>
                </a:r>
                <a:r>
                  <a:rPr lang="zh-CN" altLang="zh-CN"/>
                  <a:t>，</a:t>
                </a:r>
                <a:r>
                  <a:rPr lang="en-US" altLang="zh-CN"/>
                  <a:t>y</a:t>
                </a:r>
                <a:r>
                  <a:rPr lang="zh-CN" altLang="zh-CN"/>
                  <a:t>，</a:t>
                </a:r>
                <a:r>
                  <a:rPr lang="en-US" altLang="zh-CN"/>
                  <a:t>z</a:t>
                </a:r>
                <a:r>
                  <a:rPr lang="zh-CN" altLang="zh-CN"/>
                  <a:t>）的热导率相同，则傅里叶定律可以采用更通用的描述方式，如下：</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𝑇</m:t>
                    </m:r>
                  </m:oMath>
                </a14:m>
                <a:endParaRPr lang="zh-CN" altLang="zh-CN"/>
              </a:p>
              <a:p>
                <a:r>
                  <a:rPr lang="zh-CN" altLang="zh-CN"/>
                  <a:t>式中的</a:t>
                </a:r>
                <a14:m>
                  <m:oMath xmlns:m="http://schemas.openxmlformats.org/officeDocument/2006/math">
                    <m:r>
                      <a:rPr lang="en-US" altLang="zh-CN">
                        <a:latin typeface="Cambria Math" panose="02040503050406030204" pitchFamily="18" charset="0"/>
                      </a:rPr>
                      <m:t>𝛻</m:t>
                    </m:r>
                  </m:oMath>
                </a14:m>
                <a:r>
                  <a:rPr lang="zh-CN" altLang="zh-CN"/>
                  <a:t>是一个数学算子，被称为哈密顿算子（</a:t>
                </a:r>
                <a:r>
                  <a:rPr lang="en-US" altLang="zh-CN"/>
                  <a:t>Hamiltonian</a:t>
                </a:r>
                <a:r>
                  <a:rPr lang="zh-CN" altLang="zh-CN"/>
                  <a:t>，倒三角算子），其基本定义如下：</a:t>
                </a:r>
              </a:p>
              <a:p>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𝑖</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𝑗</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𝑧</m:t>
                        </m:r>
                      </m:den>
                    </m:f>
                  </m:oMath>
                </a14:m>
                <a:endParaRPr lang="zh-CN" altLang="zh-CN"/>
              </a:p>
              <a:p>
                <a:r>
                  <a:rPr lang="zh-CN" altLang="zh-CN"/>
                  <a:t>因此，二维的热传导方程表述如下：</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𝑘</m:t>
                    </m:r>
                    <m:d>
                      <m:dPr>
                        <m:ctrlPr>
                          <a:rPr lang="zh-CN" altLang="zh-CN" i="1">
                            <a:latin typeface="Cambria Math" panose="02040503050406030204" pitchFamily="18" charset="0"/>
                          </a:rPr>
                        </m:ctrlPr>
                      </m:dPr>
                      <m:e>
                        <m:r>
                          <a:rPr lang="en-US" altLang="zh-CN" i="1">
                            <a:latin typeface="Cambria Math" panose="02040503050406030204" pitchFamily="18" charset="0"/>
                          </a:rPr>
                          <m:t>𝑖</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𝑗</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𝑦</m:t>
                            </m:r>
                          </m:den>
                        </m:f>
                      </m:e>
                    </m:d>
                  </m:oMath>
                </a14:m>
                <a:endParaRPr lang="zh-CN" altLang="zh-CN"/>
              </a:p>
              <a:p>
                <a:r>
                  <a:rPr lang="zh-CN" altLang="zh-CN"/>
                  <a:t>三维的热传导方程表述如下：</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𝑘</m:t>
                    </m:r>
                    <m:d>
                      <m:dPr>
                        <m:ctrlPr>
                          <a:rPr lang="zh-CN" altLang="zh-CN" i="1">
                            <a:latin typeface="Cambria Math" panose="02040503050406030204" pitchFamily="18" charset="0"/>
                          </a:rPr>
                        </m:ctrlPr>
                      </m:dPr>
                      <m:e>
                        <m:r>
                          <a:rPr lang="en-US" altLang="zh-CN" i="1">
                            <a:latin typeface="Cambria Math" panose="02040503050406030204" pitchFamily="18" charset="0"/>
                          </a:rPr>
                          <m:t>𝑖</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𝑗</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𝑧</m:t>
                            </m:r>
                          </m:den>
                        </m:f>
                      </m:e>
                    </m:d>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451" t="-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14141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传导</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zh-CN"/>
                  <a:t>或者，可以采用分量形式描述，如下：</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𝑖</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𝑥</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𝑗</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𝑦</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𝑘</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𝑧</m:t>
                        </m:r>
                      </m:sub>
                      <m:sup>
                        <m:r>
                          <a:rPr lang="en-US" altLang="zh-CN" i="1">
                            <a:latin typeface="Cambria Math" panose="02040503050406030204" pitchFamily="18" charset="0"/>
                          </a:rPr>
                          <m:t>′′</m:t>
                        </m:r>
                      </m:sup>
                    </m:sSubSup>
                  </m:oMath>
                </a14:m>
                <a:endParaRPr lang="zh-CN" altLang="zh-CN"/>
              </a:p>
              <a:p>
                <a:r>
                  <a:rPr lang="zh-CN" altLang="zh-CN"/>
                  <a:t>可以看出，在不同方向，均可以采用一维的热传导方程描述，如下：</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𝑥</m:t>
                        </m:r>
                      </m:sub>
                      <m:sup>
                        <m:r>
                          <a:rPr lang="en-US" altLang="zh-CN" i="1">
                            <a:latin typeface="Cambria Math" panose="02040503050406030204" pitchFamily="18" charset="0"/>
                          </a:rPr>
                          <m:t>′′</m:t>
                        </m:r>
                      </m:sup>
                    </m:sSubSup>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oMath>
                </a14:m>
                <a:endParaRPr lang="zh-CN" altLang="zh-CN"/>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𝑦</m:t>
                        </m:r>
                      </m:sub>
                      <m:sup>
                        <m:r>
                          <a:rPr lang="en-US" altLang="zh-CN" i="1">
                            <a:latin typeface="Cambria Math" panose="02040503050406030204" pitchFamily="18" charset="0"/>
                          </a:rPr>
                          <m:t>′′</m:t>
                        </m:r>
                      </m:sup>
                    </m:sSubSup>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𝑦</m:t>
                        </m:r>
                      </m:den>
                    </m:f>
                  </m:oMath>
                </a14:m>
                <a:endParaRPr lang="zh-CN" altLang="zh-CN"/>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𝑧</m:t>
                        </m:r>
                      </m:sub>
                      <m:sup>
                        <m:r>
                          <a:rPr lang="en-US" altLang="zh-CN" i="1">
                            <a:latin typeface="Cambria Math" panose="02040503050406030204" pitchFamily="18" charset="0"/>
                          </a:rPr>
                          <m:t>′′</m:t>
                        </m:r>
                      </m:sup>
                    </m:sSubSup>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𝑘</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𝑧</m:t>
                        </m:r>
                      </m:den>
                    </m:f>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3"/>
                <a:stretch>
                  <a:fillRect l="-507" t="-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98583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对流</a:t>
            </a:r>
            <a:endParaRPr lang="zh-CN" altLang="en-US"/>
          </a:p>
        </p:txBody>
      </p:sp>
      <p:sp>
        <p:nvSpPr>
          <p:cNvPr id="3" name="内容占位符 2"/>
          <p:cNvSpPr>
            <a:spLocks noGrp="1"/>
          </p:cNvSpPr>
          <p:nvPr>
            <p:ph sz="quarter" idx="13"/>
          </p:nvPr>
        </p:nvSpPr>
        <p:spPr>
          <a:xfrm>
            <a:off x="735354" y="1489863"/>
            <a:ext cx="10818151" cy="5066002"/>
          </a:xfrm>
        </p:spPr>
        <p:txBody>
          <a:bodyPr/>
          <a:lstStyle/>
          <a:p>
            <a:r>
              <a:rPr lang="zh-CN" altLang="zh-CN"/>
              <a:t>不同于热传导，其一般存在于高温表面与流体之间，且涉及到了高温表面上的流体速度分布与所谓的边界层概念。</a:t>
            </a:r>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816325" y="2413775"/>
            <a:ext cx="3385185" cy="3390900"/>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739207" y="2051824"/>
            <a:ext cx="3276600" cy="3942080"/>
          </a:xfrm>
          <a:prstGeom prst="rect">
            <a:avLst/>
          </a:prstGeom>
        </p:spPr>
      </p:pic>
      <p:sp>
        <p:nvSpPr>
          <p:cNvPr id="6" name="矩形 5"/>
          <p:cNvSpPr/>
          <p:nvPr/>
        </p:nvSpPr>
        <p:spPr>
          <a:xfrm>
            <a:off x="1299193" y="5993904"/>
            <a:ext cx="4419447" cy="646331"/>
          </a:xfrm>
          <a:prstGeom prst="rect">
            <a:avLst/>
          </a:prstGeom>
        </p:spPr>
        <p:txBody>
          <a:bodyPr wrap="square">
            <a:spAutoFit/>
          </a:bodyPr>
          <a:lstStyle/>
          <a:p>
            <a:r>
              <a:rPr lang="zh-CN" altLang="zh-CN">
                <a:latin typeface="楷体" panose="02010609060101010101" pitchFamily="49" charset="-122"/>
                <a:ea typeface="楷体" panose="02010609060101010101" pitchFamily="49" charset="-122"/>
                <a:cs typeface="Times New Roman" panose="02020603050405020304" pitchFamily="18" charset="0"/>
              </a:rPr>
              <a:t>受迫对流，其定义为气体流动由风机、泵或风力等外力作用形成</a:t>
            </a:r>
            <a:endParaRPr lang="zh-CN" altLang="en-US">
              <a:latin typeface="楷体" panose="02010609060101010101" pitchFamily="49" charset="-122"/>
              <a:ea typeface="楷体" panose="02010609060101010101" pitchFamily="49" charset="-122"/>
            </a:endParaRPr>
          </a:p>
        </p:txBody>
      </p:sp>
      <p:sp>
        <p:nvSpPr>
          <p:cNvPr id="7" name="矩形 6"/>
          <p:cNvSpPr/>
          <p:nvPr/>
        </p:nvSpPr>
        <p:spPr>
          <a:xfrm>
            <a:off x="6144429" y="5993904"/>
            <a:ext cx="5182225" cy="923330"/>
          </a:xfrm>
          <a:prstGeom prst="rect">
            <a:avLst/>
          </a:prstGeom>
        </p:spPr>
        <p:txBody>
          <a:bodyPr wrap="square">
            <a:spAutoFit/>
          </a:bodyPr>
          <a:lstStyle/>
          <a:p>
            <a:r>
              <a:rPr lang="zh-CN" altLang="zh-CN">
                <a:latin typeface="楷体" panose="02010609060101010101" pitchFamily="49" charset="-122"/>
                <a:ea typeface="楷体" panose="02010609060101010101" pitchFamily="49" charset="-122"/>
                <a:cs typeface="Times New Roman" panose="02020603050405020304" pitchFamily="18" charset="0"/>
              </a:rPr>
              <a:t>自然对流，该流动是由浮升力引起，而这种浮升力则是因为流体中温度变化所产生的密度差所导致</a:t>
            </a:r>
            <a:endParaRPr lang="zh-CN" altLang="en-US">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044115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对流</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zh-CN"/>
                  <a:t>不管对流传热的具体特征，其能量传输速率方程的通用形式如下：</a:t>
                </a:r>
              </a:p>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a:latin typeface="Cambria Math" panose="02040503050406030204" pitchFamily="18" charset="0"/>
                      </a:rPr>
                      <m:t>=</m:t>
                    </m:r>
                    <m:r>
                      <a:rPr lang="en-US" altLang="zh-CN" i="1">
                        <a:latin typeface="Cambria Math" panose="02040503050406030204" pitchFamily="18" charset="0"/>
                      </a:rPr>
                      <m:t>h</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𝑠</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m:t>
                            </m:r>
                          </m:sub>
                        </m:sSub>
                      </m:e>
                    </m:d>
                  </m:oMath>
                </a14:m>
                <a:endParaRPr lang="zh-CN" altLang="zh-CN"/>
              </a:p>
              <a:p>
                <a:r>
                  <a:rPr lang="zh-CN" altLang="zh-CN"/>
                  <a:t>该公式由称为牛顿冷却公式，比例常数</a:t>
                </a:r>
                <a14:m>
                  <m:oMath xmlns:m="http://schemas.openxmlformats.org/officeDocument/2006/math">
                    <m:r>
                      <a:rPr lang="en-US" altLang="zh-CN" i="1">
                        <a:latin typeface="Cambria Math" panose="02040503050406030204" pitchFamily="18" charset="0"/>
                      </a:rPr>
                      <m:t>h</m:t>
                    </m:r>
                  </m:oMath>
                </a14:m>
                <a:r>
                  <a:rPr lang="zh-CN" altLang="zh-CN"/>
                  <a:t>为对流换热系数，其单位为</a:t>
                </a:r>
                <a14:m>
                  <m:oMath xmlns:m="http://schemas.openxmlformats.org/officeDocument/2006/math">
                    <m:f>
                      <m:fPr>
                        <m:type m:val="lin"/>
                        <m:ctrlPr>
                          <a:rPr lang="zh-CN" altLang="zh-CN" i="1">
                            <a:latin typeface="Cambria Math" panose="02040503050406030204" pitchFamily="18" charset="0"/>
                          </a:rPr>
                        </m:ctrlPr>
                      </m:fPr>
                      <m:num>
                        <m:r>
                          <a:rPr lang="en-US" altLang="zh-CN" i="1">
                            <a:latin typeface="Cambria Math" panose="02040503050406030204" pitchFamily="18" charset="0"/>
                          </a:rPr>
                          <m:t>𝑊</m:t>
                        </m:r>
                      </m:num>
                      <m:den>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𝐾</m:t>
                            </m:r>
                          </m:e>
                        </m:d>
                      </m:den>
                    </m:f>
                  </m:oMath>
                </a14:m>
                <a:r>
                  <a:rPr lang="zh-CN" altLang="zh-CN"/>
                  <a:t>，与边界层中的条件有关，具体取决于表面的几何形状、流动的运动特征及流体的众多热力学性质和输运性质</a:t>
                </a:r>
                <a:r>
                  <a:rPr lang="zh-CN" altLang="zh-CN" smtClean="0"/>
                  <a:t>。</a:t>
                </a:r>
                <a:endParaRPr lang="en-US" altLang="zh-CN" smtClean="0"/>
              </a:p>
              <a:p>
                <a:r>
                  <a:rPr lang="zh-CN" altLang="zh-CN"/>
                  <a:t>边界层：是高雷诺数绕流中紧贴物面的粘性力不可忽略的流动薄层，又称流动边界层、附面层。这个概念由近代流体力学的奠基人，德国人</a:t>
                </a:r>
                <a:r>
                  <a:rPr lang="en-US" altLang="zh-CN"/>
                  <a:t>Ludwig Prandtl</a:t>
                </a:r>
                <a:r>
                  <a:rPr lang="zh-CN" altLang="zh-CN"/>
                  <a:t>于（普朗特）</a:t>
                </a:r>
                <a:r>
                  <a:rPr lang="en-US" altLang="zh-CN"/>
                  <a:t>1904</a:t>
                </a:r>
                <a:r>
                  <a:rPr lang="zh-CN" altLang="zh-CN"/>
                  <a:t>年首先提出。</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3"/>
                <a:stretch>
                  <a:fillRect l="-507" t="-361"/>
                </a:stretch>
              </a:blipFill>
            </p:spPr>
            <p:txBody>
              <a:bodyPr/>
              <a:lstStyle/>
              <a:p>
                <a:r>
                  <a:rPr lang="zh-CN" altLang="en-US">
                    <a:noFill/>
                  </a:rPr>
                  <a:t> </a:t>
                </a:r>
              </a:p>
            </p:txBody>
          </p:sp>
        </mc:Fallback>
      </mc:AlternateContent>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1718286" y="4461758"/>
            <a:ext cx="4718685" cy="2283460"/>
          </a:xfrm>
          <a:prstGeom prst="rect">
            <a:avLst/>
          </a:prstGeom>
        </p:spPr>
      </p:pic>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6659245" y="4461758"/>
            <a:ext cx="5261409" cy="2283460"/>
          </a:xfrm>
          <a:prstGeom prst="rect">
            <a:avLst/>
          </a:prstGeom>
        </p:spPr>
      </p:pic>
    </p:spTree>
    <p:extLst>
      <p:ext uri="{BB962C8B-B14F-4D97-AF65-F5344CB8AC3E}">
        <p14:creationId xmlns:p14="http://schemas.microsoft.com/office/powerpoint/2010/main" val="40726300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对流</a:t>
            </a:r>
            <a:endParaRPr lang="zh-CN" altLang="en-US"/>
          </a:p>
        </p:txBody>
      </p:sp>
      <p:sp>
        <p:nvSpPr>
          <p:cNvPr id="3" name="内容占位符 2"/>
          <p:cNvSpPr>
            <a:spLocks noGrp="1"/>
          </p:cNvSpPr>
          <p:nvPr>
            <p:ph sz="quarter" idx="13"/>
          </p:nvPr>
        </p:nvSpPr>
        <p:spPr/>
        <p:txBody>
          <a:bodyPr/>
          <a:lstStyle/>
          <a:p>
            <a:r>
              <a:rPr lang="zh-CN" altLang="zh-CN" smtClean="0"/>
              <a:t>自然对流涉及</a:t>
            </a:r>
            <a:r>
              <a:rPr lang="zh-CN" altLang="zh-CN"/>
              <a:t>到的无量纲数包括瑞利数（</a:t>
            </a:r>
            <a:r>
              <a:rPr lang="en-US" altLang="zh-CN"/>
              <a:t>Raleigh number</a:t>
            </a:r>
            <a:r>
              <a:rPr lang="zh-CN" altLang="zh-CN"/>
              <a:t>），格拉晓夫数（</a:t>
            </a:r>
            <a:r>
              <a:rPr lang="en-US" altLang="zh-CN"/>
              <a:t>Grashof number</a:t>
            </a:r>
            <a:r>
              <a:rPr lang="zh-CN" altLang="zh-CN"/>
              <a:t>），努塞尔数（</a:t>
            </a:r>
            <a:r>
              <a:rPr lang="en-US" altLang="zh-CN"/>
              <a:t>Nusselt number</a:t>
            </a:r>
            <a:r>
              <a:rPr lang="zh-CN" altLang="zh-CN"/>
              <a:t>）和普朗特数（</a:t>
            </a:r>
            <a:r>
              <a:rPr lang="en-US" altLang="zh-CN"/>
              <a:t>Prandtl number</a:t>
            </a:r>
            <a:r>
              <a:rPr lang="zh-CN" altLang="zh-CN"/>
              <a:t>）等，其中瑞利数表征了自然对流边界层中的过渡，及流体中浮力与黏性力的相对大小关系。随着瑞利数的增加，对流换热会呈现完全不同的</a:t>
            </a:r>
            <a:r>
              <a:rPr lang="zh-CN" altLang="zh-CN" smtClean="0"/>
              <a:t>状态</a:t>
            </a:r>
            <a:r>
              <a:rPr lang="zh-CN" altLang="en-US" smtClean="0"/>
              <a:t>。</a:t>
            </a:r>
            <a:endParaRPr lang="zh-CN" altLang="en-US"/>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459167" y="3038181"/>
            <a:ext cx="5274310" cy="2989580"/>
          </a:xfrm>
          <a:prstGeom prst="rect">
            <a:avLst/>
          </a:prstGeom>
        </p:spPr>
      </p:pic>
      <p:pic>
        <p:nvPicPr>
          <p:cNvPr id="5" name="图片 4"/>
          <p:cNvPicPr/>
          <p:nvPr/>
        </p:nvPicPr>
        <p:blipFill>
          <a:blip r:embed="rId4" cstate="print">
            <a:extLst>
              <a:ext uri="{28A0092B-C50C-407E-A947-70E740481C1C}">
                <a14:useLocalDpi xmlns:a14="http://schemas.microsoft.com/office/drawing/2010/main" val="0"/>
              </a:ext>
            </a:extLst>
          </a:blip>
          <a:stretch>
            <a:fillRect/>
          </a:stretch>
        </p:blipFill>
        <p:spPr>
          <a:xfrm>
            <a:off x="6095545" y="3061993"/>
            <a:ext cx="5274310" cy="2941955"/>
          </a:xfrm>
          <a:prstGeom prst="rect">
            <a:avLst/>
          </a:prstGeom>
        </p:spPr>
      </p:pic>
      <p:sp>
        <p:nvSpPr>
          <p:cNvPr id="6" name="矩形 5"/>
          <p:cNvSpPr/>
          <p:nvPr/>
        </p:nvSpPr>
        <p:spPr>
          <a:xfrm>
            <a:off x="1448794" y="6181628"/>
            <a:ext cx="3897221" cy="369332"/>
          </a:xfrm>
          <a:prstGeom prst="rect">
            <a:avLst/>
          </a:prstGeom>
        </p:spPr>
        <p:txBody>
          <a:bodyPr wrap="none">
            <a:spAutoFit/>
          </a:bodyPr>
          <a:lstStyle/>
          <a:p>
            <a:r>
              <a:rPr lang="zh-CN" altLang="zh-CN">
                <a:latin typeface="楷体" panose="02010609060101010101" pitchFamily="49" charset="-122"/>
                <a:ea typeface="楷体" panose="02010609060101010101" pitchFamily="49" charset="-122"/>
                <a:cs typeface="Times New Roman" panose="02020603050405020304" pitchFamily="18" charset="0"/>
              </a:rPr>
              <a:t>自然对流（</a:t>
            </a:r>
            <a:r>
              <a:rPr lang="en-US" altLang="zh-CN">
                <a:latin typeface="楷体" panose="02010609060101010101" pitchFamily="49" charset="-122"/>
                <a:ea typeface="楷体" panose="02010609060101010101" pitchFamily="49" charset="-122"/>
                <a:cs typeface="Times New Roman" panose="02020603050405020304" pitchFamily="18" charset="0"/>
              </a:rPr>
              <a:t>RB</a:t>
            </a:r>
            <a:r>
              <a:rPr lang="zh-CN" altLang="zh-CN">
                <a:latin typeface="楷体" panose="02010609060101010101" pitchFamily="49" charset="-122"/>
                <a:ea typeface="楷体" panose="02010609060101010101" pitchFamily="49" charset="-122"/>
                <a:cs typeface="Times New Roman" panose="02020603050405020304" pitchFamily="18" charset="0"/>
              </a:rPr>
              <a:t>对流）中的温度等势线</a:t>
            </a:r>
            <a:endParaRPr lang="zh-CN" altLang="en-US">
              <a:latin typeface="楷体" panose="02010609060101010101" pitchFamily="49" charset="-122"/>
              <a:ea typeface="楷体" panose="02010609060101010101" pitchFamily="49" charset="-122"/>
            </a:endParaRPr>
          </a:p>
        </p:txBody>
      </p:sp>
      <p:sp>
        <p:nvSpPr>
          <p:cNvPr id="7" name="矩形 6"/>
          <p:cNvSpPr/>
          <p:nvPr/>
        </p:nvSpPr>
        <p:spPr>
          <a:xfrm>
            <a:off x="7221783" y="6181628"/>
            <a:ext cx="3435556" cy="369332"/>
          </a:xfrm>
          <a:prstGeom prst="rect">
            <a:avLst/>
          </a:prstGeom>
        </p:spPr>
        <p:txBody>
          <a:bodyPr wrap="none">
            <a:spAutoFit/>
          </a:bodyPr>
          <a:lstStyle/>
          <a:p>
            <a:r>
              <a:rPr lang="zh-CN" altLang="zh-CN">
                <a:latin typeface="楷体" panose="02010609060101010101" pitchFamily="49" charset="-122"/>
                <a:ea typeface="楷体" panose="02010609060101010101" pitchFamily="49" charset="-122"/>
                <a:cs typeface="Times New Roman" panose="02020603050405020304" pitchFamily="18" charset="0"/>
              </a:rPr>
              <a:t>自然对流（</a:t>
            </a:r>
            <a:r>
              <a:rPr lang="en-US" altLang="zh-CN">
                <a:latin typeface="楷体" panose="02010609060101010101" pitchFamily="49" charset="-122"/>
                <a:ea typeface="楷体" panose="02010609060101010101" pitchFamily="49" charset="-122"/>
                <a:cs typeface="Times New Roman" panose="02020603050405020304" pitchFamily="18" charset="0"/>
              </a:rPr>
              <a:t>RB</a:t>
            </a:r>
            <a:r>
              <a:rPr lang="zh-CN" altLang="zh-CN">
                <a:latin typeface="楷体" panose="02010609060101010101" pitchFamily="49" charset="-122"/>
                <a:ea typeface="楷体" panose="02010609060101010101" pitchFamily="49" charset="-122"/>
                <a:cs typeface="Times New Roman" panose="02020603050405020304" pitchFamily="18" charset="0"/>
              </a:rPr>
              <a:t>对流）中的速度场</a:t>
            </a:r>
            <a:endParaRPr lang="zh-CN" altLang="en-US">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877275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自然对流</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fontScale="85000" lnSpcReduction="10000"/>
              </a:bodyPr>
              <a:lstStyle/>
              <a:p>
                <a:r>
                  <a:rPr lang="zh-CN" altLang="zh-CN"/>
                  <a:t>自然对流的控制</a:t>
                </a:r>
                <a:r>
                  <a:rPr lang="zh-CN" altLang="zh-CN" smtClean="0"/>
                  <a:t>方程</a:t>
                </a:r>
                <a:r>
                  <a:rPr lang="zh-CN" altLang="en-US" smtClean="0"/>
                  <a:t>，</a:t>
                </a:r>
                <a:r>
                  <a:rPr lang="zh-CN" altLang="zh-CN"/>
                  <a:t>二维对流换热的</a:t>
                </a:r>
                <a:r>
                  <a:rPr lang="zh-CN" altLang="zh-CN" smtClean="0"/>
                  <a:t>动量方程</a:t>
                </a:r>
                <a:r>
                  <a:rPr lang="zh-CN" altLang="en-US" smtClean="0"/>
                  <a:t>如下：</a:t>
                </a:r>
                <a:endParaRPr lang="en-US" altLang="zh-CN" smtClean="0"/>
              </a:p>
              <a:p>
                <a14:m>
                  <m:oMath xmlns:m="http://schemas.openxmlformats.org/officeDocument/2006/math">
                    <m:r>
                      <a:rPr lang="en-US" altLang="zh-CN" i="1">
                        <a:latin typeface="Cambria Math" panose="02040503050406030204" pitchFamily="18" charset="0"/>
                      </a:rPr>
                      <m:t>𝑢</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𝑣</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𝑔</m:t>
                    </m:r>
                    <m:d>
                      <m:dPr>
                        <m:ctrlPr>
                          <a:rPr lang="zh-CN" altLang="zh-CN" i="1">
                            <a:latin typeface="Cambria Math" panose="02040503050406030204" pitchFamily="18" charset="0"/>
                          </a:rPr>
                        </m:ctrlPr>
                      </m:dPr>
                      <m:e>
                        <m:f>
                          <m:fPr>
                            <m:type m:val="lin"/>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𝜌</m:t>
                            </m:r>
                          </m:num>
                          <m:den>
                            <m:r>
                              <a:rPr lang="en-US" altLang="zh-CN" i="1">
                                <a:latin typeface="Cambria Math" panose="02040503050406030204" pitchFamily="18" charset="0"/>
                              </a:rPr>
                              <m:t>𝜌</m:t>
                            </m:r>
                          </m:den>
                        </m:f>
                      </m:e>
                    </m:d>
                    <m:r>
                      <a:rPr lang="en-US" altLang="zh-CN" i="1">
                        <a:latin typeface="Cambria Math" panose="02040503050406030204" pitchFamily="18" charset="0"/>
                      </a:rPr>
                      <m:t>+</m:t>
                    </m:r>
                    <m:r>
                      <a:rPr lang="en-US" altLang="zh-CN" i="1">
                        <a:latin typeface="Cambria Math" panose="02040503050406030204" pitchFamily="18" charset="0"/>
                      </a:rPr>
                      <m:t>𝜈</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oMath>
                </a14:m>
                <a:endParaRPr lang="zh-CN" altLang="zh-CN"/>
              </a:p>
              <a:p>
                <a:r>
                  <a:rPr lang="zh-CN" altLang="zh-CN"/>
                  <a:t>式中，</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𝜌</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𝜌</m:t>
                    </m:r>
                  </m:oMath>
                </a14:m>
                <a:r>
                  <a:rPr lang="zh-CN" altLang="zh-CN"/>
                  <a:t>。需要注意的是，该式中右侧第一项</a:t>
                </a:r>
                <a14:m>
                  <m:oMath xmlns:m="http://schemas.openxmlformats.org/officeDocument/2006/math">
                    <m:r>
                      <a:rPr lang="en-US" altLang="zh-CN" i="1">
                        <a:latin typeface="Cambria Math" panose="02040503050406030204" pitchFamily="18" charset="0"/>
                      </a:rPr>
                      <m:t>𝑔</m:t>
                    </m:r>
                    <m:d>
                      <m:dPr>
                        <m:ctrlPr>
                          <a:rPr lang="zh-CN" altLang="zh-CN" i="1">
                            <a:latin typeface="Cambria Math" panose="02040503050406030204" pitchFamily="18" charset="0"/>
                          </a:rPr>
                        </m:ctrlPr>
                      </m:dPr>
                      <m:e>
                        <m:f>
                          <m:fPr>
                            <m:type m:val="lin"/>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𝜌</m:t>
                            </m:r>
                          </m:num>
                          <m:den>
                            <m:r>
                              <a:rPr lang="en-US" altLang="zh-CN" i="1">
                                <a:latin typeface="Cambria Math" panose="02040503050406030204" pitchFamily="18" charset="0"/>
                              </a:rPr>
                              <m:t>𝜌</m:t>
                            </m:r>
                          </m:den>
                        </m:f>
                      </m:e>
                    </m:d>
                  </m:oMath>
                </a14:m>
                <a:r>
                  <a:rPr lang="zh-CN" altLang="zh-CN"/>
                  <a:t>表征了浮力，如前所述，自然对流之所以会发生，其基本的驱动力在于浮力，即流体本身密度温度变化导致的密度变化。</a:t>
                </a:r>
              </a:p>
              <a:p>
                <a:r>
                  <a:rPr lang="zh-CN" altLang="zh-CN"/>
                  <a:t>布西涅斯克假设（</a:t>
                </a:r>
                <a:r>
                  <a:rPr lang="en-US" altLang="zh-CN"/>
                  <a:t>Boussinesq approximation</a:t>
                </a:r>
                <a:r>
                  <a:rPr lang="zh-CN" altLang="zh-CN" smtClean="0"/>
                  <a:t>）</a:t>
                </a:r>
                <a:endParaRPr lang="en-US" altLang="zh-CN" smtClean="0"/>
              </a:p>
              <a:p>
                <a:r>
                  <a:rPr lang="zh-CN" altLang="zh-CN"/>
                  <a:t>流体密度仅仅由温度</a:t>
                </a:r>
                <a:r>
                  <a:rPr lang="zh-CN" altLang="zh-CN" smtClean="0"/>
                  <a:t>引起</a:t>
                </a:r>
                <a:r>
                  <a:rPr lang="zh-CN" altLang="en-US" smtClean="0"/>
                  <a:t>，则可</a:t>
                </a:r>
                <a:r>
                  <a:rPr lang="zh-CN" altLang="zh-CN" smtClean="0"/>
                  <a:t>通过</a:t>
                </a:r>
                <a:r>
                  <a:rPr lang="zh-CN" altLang="zh-CN"/>
                  <a:t>简化的方式将流体的密度变化通过容积热膨胀系数（</a:t>
                </a:r>
                <a14:m>
                  <m:oMath xmlns:m="http://schemas.openxmlformats.org/officeDocument/2006/math">
                    <m:r>
                      <a:rPr lang="en-US" altLang="zh-CN" i="1">
                        <a:latin typeface="Cambria Math" panose="02040503050406030204" pitchFamily="18" charset="0"/>
                      </a:rPr>
                      <m:t>𝛽</m:t>
                    </m:r>
                  </m:oMath>
                </a14:m>
                <a:r>
                  <a:rPr lang="zh-CN" altLang="zh-CN"/>
                  <a:t>）与温度的变化表征出来，且该变化仅出现在动量方程中，在守恒方程和能量方程中均将流体视为密度恒定</a:t>
                </a:r>
                <a:r>
                  <a:rPr lang="zh-CN" altLang="zh-CN" smtClean="0"/>
                  <a:t>。</a:t>
                </a:r>
                <a:endParaRPr lang="en-US" altLang="zh-CN" smtClean="0"/>
              </a:p>
              <a:p>
                <a14:m>
                  <m:oMath xmlns:m="http://schemas.openxmlformats.org/officeDocument/2006/math">
                    <m:r>
                      <a:rPr lang="en-US" altLang="zh-CN" i="1">
                        <a:latin typeface="Cambria Math" panose="02040503050406030204" pitchFamily="18" charset="0"/>
                      </a:rPr>
                      <m:t>𝛽</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𝜌</m:t>
                        </m:r>
                      </m:den>
                    </m:f>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𝜕𝜌</m:t>
                            </m:r>
                          </m:num>
                          <m:den>
                            <m:r>
                              <a:rPr lang="en-US" altLang="zh-CN" i="1">
                                <a:latin typeface="Cambria Math" panose="02040503050406030204" pitchFamily="18" charset="0"/>
                              </a:rPr>
                              <m:t>𝜕</m:t>
                            </m:r>
                            <m:r>
                              <a:rPr lang="en-US" altLang="zh-CN" i="1">
                                <a:latin typeface="Cambria Math" panose="02040503050406030204" pitchFamily="18" charset="0"/>
                              </a:rPr>
                              <m:t>𝑇</m:t>
                            </m:r>
                          </m:den>
                        </m:f>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𝜌</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𝜌</m:t>
                        </m:r>
                      </m:num>
                      <m:den>
                        <m:r>
                          <a:rPr lang="en-US" altLang="zh-CN" i="1">
                            <a:latin typeface="Cambria Math" panose="02040503050406030204" pitchFamily="18" charset="0"/>
                          </a:rPr>
                          <m:t>∆</m:t>
                        </m:r>
                        <m:r>
                          <a:rPr lang="en-US" altLang="zh-CN" i="1">
                            <a:latin typeface="Cambria Math" panose="02040503050406030204" pitchFamily="18" charset="0"/>
                          </a:rPr>
                          <m:t>𝑇</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𝜌</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𝜌</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𝑇</m:t>
                        </m:r>
                      </m:den>
                    </m:f>
                  </m:oMath>
                </a14:m>
                <a:endParaRPr lang="zh-CN" altLang="zh-CN"/>
              </a:p>
              <a:p>
                <a14:m>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𝜌</m:t>
                        </m:r>
                      </m:e>
                    </m:d>
                    <m:r>
                      <a:rPr lang="en-US" altLang="zh-CN">
                        <a:latin typeface="Cambria Math" panose="02040503050406030204" pitchFamily="18" charset="0"/>
                      </a:rPr>
                      <m:t>≈</m:t>
                    </m:r>
                    <m:r>
                      <a:rPr lang="en-US" altLang="zh-CN" i="1">
                        <a:latin typeface="Cambria Math" panose="02040503050406030204" pitchFamily="18" charset="0"/>
                      </a:rPr>
                      <m:t>𝜌𝛽</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𝑇</m:t>
                        </m:r>
                      </m:e>
                    </m:d>
                  </m:oMath>
                </a14:m>
                <a:endParaRPr lang="zh-CN" altLang="zh-CN"/>
              </a:p>
              <a:p>
                <a:r>
                  <a:rPr lang="zh-CN" altLang="zh-CN"/>
                  <a:t>则动量方程可以改写为：</a:t>
                </a:r>
              </a:p>
              <a:p>
                <a14:m>
                  <m:oMath xmlns:m="http://schemas.openxmlformats.org/officeDocument/2006/math">
                    <m:r>
                      <a:rPr lang="en-US" altLang="zh-CN" i="1">
                        <a:latin typeface="Cambria Math" panose="02040503050406030204" pitchFamily="18" charset="0"/>
                      </a:rPr>
                      <m:t>𝑢</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𝑣</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𝛽</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𝜈</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282" t="-4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23184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自然对流</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normAutofit fontScale="92500" lnSpcReduction="10000"/>
              </a:bodyPr>
              <a:lstStyle/>
              <a:p>
                <a:r>
                  <a:rPr lang="zh-CN" altLang="zh-CN"/>
                  <a:t>下面列出完整的控制方程组：</a:t>
                </a:r>
              </a:p>
              <a:p>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𝑣</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=0</m:t>
                    </m:r>
                  </m:oMath>
                </a14:m>
                <a:endParaRPr lang="zh-CN" altLang="zh-CN"/>
              </a:p>
              <a:p>
                <a14:m>
                  <m:oMath xmlns:m="http://schemas.openxmlformats.org/officeDocument/2006/math">
                    <m:r>
                      <a:rPr lang="en-US" altLang="zh-CN" i="1">
                        <a:latin typeface="Cambria Math" panose="02040503050406030204" pitchFamily="18" charset="0"/>
                      </a:rPr>
                      <m:t>𝑢</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𝑣</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𝛽</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𝜈</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oMath>
                </a14:m>
                <a:endParaRPr lang="zh-CN" altLang="zh-CN"/>
              </a:p>
              <a:p>
                <a14:m>
                  <m:oMath xmlns:m="http://schemas.openxmlformats.org/officeDocument/2006/math">
                    <m:r>
                      <a:rPr lang="en-US" altLang="zh-CN" i="1">
                        <a:latin typeface="Cambria Math" panose="02040503050406030204" pitchFamily="18" charset="0"/>
                      </a:rPr>
                      <m:t>𝑢</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𝑣</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𝛼</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𝑇</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oMath>
                </a14:m>
                <a:endParaRPr lang="zh-CN" altLang="zh-CN"/>
              </a:p>
              <a:p>
                <a:r>
                  <a:rPr lang="zh-CN" altLang="zh-CN"/>
                  <a:t>注意以下几点：</a:t>
                </a:r>
              </a:p>
              <a:p>
                <a:r>
                  <a:rPr lang="zh-CN" altLang="zh-CN"/>
                  <a:t>（</a:t>
                </a:r>
                <a:r>
                  <a:rPr lang="en-US" altLang="zh-CN"/>
                  <a:t>1</a:t>
                </a:r>
                <a:r>
                  <a:rPr lang="zh-CN" altLang="zh-CN"/>
                  <a:t>）密度的影响仅仅在第二个公式中体现出来了，这意味着本控制方程组一般应用于低速流动中，否则方程组不成立；</a:t>
                </a:r>
              </a:p>
              <a:p>
                <a:r>
                  <a:rPr lang="zh-CN" altLang="zh-CN"/>
                  <a:t>（</a:t>
                </a:r>
                <a:r>
                  <a:rPr lang="en-US" altLang="zh-CN"/>
                  <a:t>2</a:t>
                </a:r>
                <a:r>
                  <a:rPr lang="zh-CN" altLang="zh-CN"/>
                  <a:t>）在第三个方程中，没有给出黏度耗散项，这是在低速流动下的一种近似合理的简化；</a:t>
                </a:r>
              </a:p>
              <a:p>
                <a:r>
                  <a:rPr lang="zh-CN" altLang="zh-CN"/>
                  <a:t>（</a:t>
                </a:r>
                <a:r>
                  <a:rPr lang="en-US" altLang="zh-CN"/>
                  <a:t>3</a:t>
                </a:r>
                <a:r>
                  <a:rPr lang="zh-CN" altLang="zh-CN"/>
                  <a:t>）该方程组为定常（</a:t>
                </a:r>
                <a:r>
                  <a:rPr lang="en-US" altLang="zh-CN"/>
                  <a:t>Steady</a:t>
                </a:r>
                <a:r>
                  <a:rPr lang="zh-CN" altLang="zh-CN"/>
                  <a:t>），方程组中未包含时间项，下面给出了三维瞬态（</a:t>
                </a:r>
                <a:r>
                  <a:rPr lang="en-US" altLang="zh-CN"/>
                  <a:t>Transient</a:t>
                </a:r>
                <a:r>
                  <a:rPr lang="zh-CN" altLang="zh-CN"/>
                  <a:t>，非定常）的自然对流控制方程组，请注意观察两者的区别。</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451" t="-842" r="-1296" b="-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3643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温度与温标</a:t>
            </a:r>
            <a:endParaRPr lang="zh-CN" altLang="en-US"/>
          </a:p>
        </p:txBody>
      </p:sp>
      <p:sp>
        <p:nvSpPr>
          <p:cNvPr id="3" name="内容占位符 2"/>
          <p:cNvSpPr>
            <a:spLocks noGrp="1"/>
          </p:cNvSpPr>
          <p:nvPr>
            <p:ph sz="quarter" idx="13"/>
          </p:nvPr>
        </p:nvSpPr>
        <p:spPr/>
        <p:txBody>
          <a:bodyPr/>
          <a:lstStyle/>
          <a:p>
            <a:r>
              <a:rPr lang="zh-CN" altLang="zh-CN" sz="2400"/>
              <a:t>温度（</a:t>
            </a:r>
            <a:r>
              <a:rPr lang="en-US" altLang="zh-CN" sz="2400"/>
              <a:t>Temperature</a:t>
            </a:r>
            <a:r>
              <a:rPr lang="zh-CN" altLang="zh-CN" sz="2400"/>
              <a:t>）是表征物体冷热程度的物理量，从微观上讲，温度是表征物体分子热运动（</a:t>
            </a:r>
            <a:r>
              <a:rPr lang="en-US" altLang="zh-CN" sz="2400"/>
              <a:t>Thermal motion</a:t>
            </a:r>
            <a:r>
              <a:rPr lang="zh-CN" altLang="zh-CN" sz="2400"/>
              <a:t>）剧烈程度的宏观指标。</a:t>
            </a:r>
            <a:endParaRPr lang="en-US" altLang="zh-CN" sz="2400"/>
          </a:p>
          <a:p>
            <a:r>
              <a:rPr lang="zh-CN" altLang="zh-CN" sz="2400" smtClean="0"/>
              <a:t>现实</a:t>
            </a:r>
            <a:r>
              <a:rPr lang="zh-CN" altLang="zh-CN" sz="2400"/>
              <a:t>世界中分子一直在做着随机的运功，</a:t>
            </a:r>
            <a:r>
              <a:rPr lang="en-US" altLang="zh-CN" sz="2400"/>
              <a:t>19</a:t>
            </a:r>
            <a:r>
              <a:rPr lang="zh-CN" altLang="zh-CN" sz="2400"/>
              <a:t>世纪随着布朗运动被发现，人们起初对其基本原因迷惑不解。</a:t>
            </a:r>
            <a:endParaRPr lang="en-US" altLang="zh-CN" sz="2400"/>
          </a:p>
          <a:p>
            <a:pPr lvl="1"/>
            <a:r>
              <a:rPr lang="en-US" altLang="zh-CN" sz="2000"/>
              <a:t>1827</a:t>
            </a:r>
            <a:r>
              <a:rPr lang="zh-CN" altLang="en-US" sz="2000"/>
              <a:t>年植物学家</a:t>
            </a:r>
            <a:r>
              <a:rPr lang="en-US" altLang="zh-CN" sz="2000"/>
              <a:t>R.</a:t>
            </a:r>
            <a:r>
              <a:rPr lang="zh-CN" altLang="en-US" sz="2000"/>
              <a:t>布朗首先发现的。作布朗运动的粒子非常微小，直径约</a:t>
            </a:r>
            <a:r>
              <a:rPr lang="en-US" altLang="zh-CN" sz="2000"/>
              <a:t>1~10</a:t>
            </a:r>
            <a:r>
              <a:rPr lang="zh-CN" altLang="en-US" sz="2000"/>
              <a:t>纳米， 在周围液体或气体分子的碰撞下，产生一种涨落不定的净作用力，导致微粒的布朗运动。</a:t>
            </a:r>
            <a:endParaRPr lang="en-US" altLang="zh-CN" sz="2000" smtClean="0"/>
          </a:p>
          <a:p>
            <a:pPr lvl="1"/>
            <a:r>
              <a:rPr lang="zh-CN" altLang="zh-CN" sz="2000" smtClean="0"/>
              <a:t>在</a:t>
            </a:r>
            <a:r>
              <a:rPr lang="en-US" altLang="zh-CN" sz="2000"/>
              <a:t>1863</a:t>
            </a:r>
            <a:r>
              <a:rPr lang="zh-CN" altLang="zh-CN" sz="2000"/>
              <a:t>年，维纳（</a:t>
            </a:r>
            <a:r>
              <a:rPr lang="en-US" altLang="zh-CN" sz="2000"/>
              <a:t>1826-1896</a:t>
            </a:r>
            <a:r>
              <a:rPr lang="zh-CN" altLang="zh-CN" sz="2000"/>
              <a:t>）给出了最早的近似合理的解释：布朗运动源于分子的振动。</a:t>
            </a:r>
            <a:endParaRPr lang="en-US" altLang="zh-CN" sz="2000"/>
          </a:p>
          <a:p>
            <a:pPr lvl="1"/>
            <a:r>
              <a:rPr lang="zh-CN" altLang="zh-CN" sz="2000"/>
              <a:t>其后，</a:t>
            </a:r>
            <a:r>
              <a:rPr lang="en-US" altLang="zh-CN" sz="2000"/>
              <a:t>S. </a:t>
            </a:r>
            <a:r>
              <a:rPr lang="zh-CN" altLang="zh-CN" sz="2000"/>
              <a:t>埃克斯在测定了微粒的位移速度之后，提出布朗运动是由于微观范围的流动造成，虽然没有给出流动的根源，</a:t>
            </a:r>
            <a:r>
              <a:rPr lang="zh-CN" altLang="zh-CN" sz="2000">
                <a:solidFill>
                  <a:srgbClr val="FF0000"/>
                </a:solidFill>
              </a:rPr>
              <a:t>但是其指出在加热和光照使液体粘度降低后，微粒的运动加剧</a:t>
            </a:r>
            <a:r>
              <a:rPr lang="zh-CN" altLang="zh-CN" sz="2000"/>
              <a:t>。</a:t>
            </a:r>
            <a:endParaRPr lang="en-US" altLang="zh-CN" sz="2000"/>
          </a:p>
          <a:p>
            <a:pPr lvl="1"/>
            <a:r>
              <a:rPr lang="zh-CN" altLang="zh-CN" sz="2000"/>
              <a:t>此外，该时期，康托尼试图在热力理论上解释布朗运动。</a:t>
            </a:r>
            <a:endParaRPr lang="zh-CN" altLang="en-US" sz="2000"/>
          </a:p>
          <a:p>
            <a:endParaRPr lang="zh-CN" altLang="en-US"/>
          </a:p>
        </p:txBody>
      </p:sp>
    </p:spTree>
    <p:extLst>
      <p:ext uri="{BB962C8B-B14F-4D97-AF65-F5344CB8AC3E}">
        <p14:creationId xmlns:p14="http://schemas.microsoft.com/office/powerpoint/2010/main" val="1140830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自然对流</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zh-CN"/>
                  <a:t>三维瞬态（</a:t>
                </a:r>
                <a:r>
                  <a:rPr lang="en-US" altLang="zh-CN"/>
                  <a:t>Transient</a:t>
                </a:r>
                <a:r>
                  <a:rPr lang="zh-CN" altLang="zh-CN"/>
                  <a:t>，非定常）的自然对流控制方程组，</a:t>
                </a:r>
                <a:endParaRPr lang="en-US" altLang="zh-CN" smtClean="0"/>
              </a:p>
              <a:p>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𝑣</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𝑤</m:t>
                        </m:r>
                      </m:num>
                      <m:den>
                        <m:r>
                          <a:rPr lang="en-US" altLang="zh-CN"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=0</m:t>
                    </m:r>
                  </m:oMath>
                </a14:m>
                <a:endParaRPr lang="zh-CN" altLang="zh-CN"/>
              </a:p>
              <a:p>
                <a14:m>
                  <m:oMath xmlns:m="http://schemas.openxmlformats.org/officeDocument/2006/math">
                    <m:f>
                      <m:fPr>
                        <m:ctrlPr>
                          <a:rPr lang="zh-CN" altLang="zh-CN"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num>
                      <m:den>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rPr>
                      <m:t>𝑢</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𝑣</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𝑤</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𝛽</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oMath>
                </a14:m>
                <a:endParaRPr lang="zh-CN" altLang="zh-CN"/>
              </a:p>
              <a:p>
                <a14:m>
                  <m:oMath xmlns:m="http://schemas.openxmlformats.org/officeDocument/2006/math">
                    <m:f>
                      <m:fPr>
                        <m:ctrlPr>
                          <a:rPr lang="zh-CN" altLang="zh-CN"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𝑇</m:t>
                        </m:r>
                      </m:num>
                      <m:den>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rPr>
                      <m:t>𝑢</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𝑣</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r>
                      <a:rPr lang="en-US" altLang="zh-CN" i="1">
                        <a:latin typeface="Cambria Math" panose="02040503050406030204" pitchFamily="18" charset="0"/>
                      </a:rPr>
                      <m:t>𝑤</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r>
                      <a:rPr lang="en-US" altLang="zh-CN" i="1">
                        <a:latin typeface="Cambria Math" panose="02040503050406030204" pitchFamily="18" charset="0"/>
                      </a:rPr>
                      <m:t>𝛼</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𝑇</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𝑇</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e>
                    </m:d>
                  </m:oMath>
                </a14:m>
                <a:endParaRPr lang="zh-CN"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507" t="-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4587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辐射</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913773" y="1300292"/>
                <a:ext cx="6713661" cy="5066002"/>
              </a:xfrm>
            </p:spPr>
            <p:txBody>
              <a:bodyPr>
                <a:noAutofit/>
              </a:bodyPr>
              <a:lstStyle/>
              <a:p>
                <a:r>
                  <a:rPr lang="zh-CN" altLang="zh-CN" sz="2400"/>
                  <a:t>辐射是一定温度下的物质所发射的能量，所谓物质，包括固体、气体与液体。从原子层面讲，这种发射都是因为组成物质的原子或者分子中电子排列位置的改变所造成的。辐射场中的能量是通过电磁波</a:t>
                </a:r>
                <a:r>
                  <a:rPr lang="en-US" altLang="zh-CN" sz="2400"/>
                  <a:t>/</a:t>
                </a:r>
                <a:r>
                  <a:rPr lang="zh-CN" altLang="zh-CN" sz="2400"/>
                  <a:t>光子传输，与传导和对流不一样，辐射并不需要介质，其在真空中传输最有效</a:t>
                </a:r>
                <a:r>
                  <a:rPr lang="zh-CN" altLang="zh-CN" sz="2400" smtClean="0"/>
                  <a:t>。</a:t>
                </a:r>
                <a:endParaRPr lang="en-US" altLang="zh-CN" sz="2400" smtClean="0"/>
              </a:p>
              <a:p>
                <a:r>
                  <a:rPr lang="zh-CN" altLang="zh-CN" sz="2400"/>
                  <a:t>在吸收率为</a:t>
                </a:r>
                <a14:m>
                  <m:oMath xmlns:m="http://schemas.openxmlformats.org/officeDocument/2006/math">
                    <m:r>
                      <m:rPr>
                        <m:sty m:val="p"/>
                      </m:rPr>
                      <a:rPr lang="en-US" altLang="zh-CN" sz="2400">
                        <a:latin typeface="Cambria Math" panose="02040503050406030204" pitchFamily="18" charset="0"/>
                      </a:rPr>
                      <m:t>α</m:t>
                    </m:r>
                  </m:oMath>
                </a14:m>
                <a:r>
                  <a:rPr lang="zh-CN" altLang="zh-CN" sz="2400"/>
                  <a:t>，发射率为</a:t>
                </a:r>
                <a14:m>
                  <m:oMath xmlns:m="http://schemas.openxmlformats.org/officeDocument/2006/math">
                    <m:r>
                      <m:rPr>
                        <m:sty m:val="p"/>
                      </m:rPr>
                      <a:rPr lang="en-US" altLang="zh-CN" sz="2400">
                        <a:latin typeface="Cambria Math" panose="02040503050406030204" pitchFamily="18" charset="0"/>
                      </a:rPr>
                      <m:t>ε</m:t>
                    </m:r>
                  </m:oMath>
                </a14:m>
                <a:r>
                  <a:rPr lang="zh-CN" altLang="zh-CN" sz="2400"/>
                  <a:t>，温度为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𝑠</m:t>
                        </m:r>
                      </m:sub>
                    </m:sSub>
                  </m:oMath>
                </a14:m>
                <a:r>
                  <a:rPr lang="zh-CN" altLang="zh-CN" sz="2400"/>
                  <a:t>的表面上，单位面积在单位时间内发射的能量（</a:t>
                </a:r>
                <a14:m>
                  <m:oMath xmlns:m="http://schemas.openxmlformats.org/officeDocument/2006/math">
                    <m:f>
                      <m:fPr>
                        <m:type m:val="lin"/>
                        <m:ctrlPr>
                          <a:rPr lang="zh-CN" altLang="zh-CN" sz="2400" i="1">
                            <a:latin typeface="Cambria Math" panose="02040503050406030204" pitchFamily="18" charset="0"/>
                          </a:rPr>
                        </m:ctrlPr>
                      </m:fPr>
                      <m:num>
                        <m:r>
                          <a:rPr lang="en-US" altLang="zh-CN" sz="2400" i="1">
                            <a:latin typeface="Cambria Math" panose="02040503050406030204" pitchFamily="18" charset="0"/>
                          </a:rPr>
                          <m:t>𝑊</m:t>
                        </m:r>
                      </m:num>
                      <m:den>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𝑚</m:t>
                            </m:r>
                          </m:e>
                          <m:sup>
                            <m:r>
                              <a:rPr lang="en-US" altLang="zh-CN" sz="2400" i="1">
                                <a:latin typeface="Cambria Math" panose="02040503050406030204" pitchFamily="18" charset="0"/>
                              </a:rPr>
                              <m:t>2</m:t>
                            </m:r>
                          </m:sup>
                        </m:sSup>
                      </m:den>
                    </m:f>
                  </m:oMath>
                </a14:m>
                <a:r>
                  <a:rPr lang="zh-CN" altLang="zh-CN" sz="2400"/>
                  <a:t>）称为发射功率</a:t>
                </a:r>
                <a:r>
                  <a:rPr lang="en-US" altLang="zh-CN" sz="2400"/>
                  <a:t>E</a:t>
                </a:r>
                <a:r>
                  <a:rPr lang="zh-CN" altLang="zh-CN" sz="2400"/>
                  <a:t>，该发射功率值显然存在一个上限，由斯蒂芬</a:t>
                </a:r>
                <a:r>
                  <a:rPr lang="en-US" altLang="zh-CN" sz="2400"/>
                  <a:t>-</a:t>
                </a:r>
                <a:r>
                  <a:rPr lang="zh-CN" altLang="zh-CN" sz="2400"/>
                  <a:t>玻尔兹曼定律给</a:t>
                </a:r>
                <a:r>
                  <a:rPr lang="zh-CN" altLang="zh-CN" sz="2400" smtClean="0"/>
                  <a:t>出</a:t>
                </a:r>
                <a:r>
                  <a:rPr lang="zh-CN" altLang="en-US" sz="2400" smtClean="0"/>
                  <a:t>：</a:t>
                </a:r>
                <a:endParaRPr lang="en-US" altLang="zh-CN" sz="2400" smtClean="0"/>
              </a:p>
              <a:p>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r>
                      <a:rPr lang="en-US" altLang="zh-CN" sz="2400" i="1">
                        <a:latin typeface="Cambria Math" panose="02040503050406030204" pitchFamily="18" charset="0"/>
                      </a:rPr>
                      <m:t>𝜎</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𝑇</m:t>
                        </m:r>
                      </m:e>
                      <m:sub>
                        <m:r>
                          <a:rPr lang="en-US" altLang="zh-CN" sz="2400" i="1">
                            <a:latin typeface="Cambria Math" panose="02040503050406030204" pitchFamily="18" charset="0"/>
                          </a:rPr>
                          <m:t>𝑠</m:t>
                        </m:r>
                      </m:sub>
                      <m:sup>
                        <m:r>
                          <a:rPr lang="en-US" altLang="zh-CN" sz="2400" i="1">
                            <a:latin typeface="Cambria Math" panose="02040503050406030204" pitchFamily="18" charset="0"/>
                          </a:rPr>
                          <m:t>4</m:t>
                        </m:r>
                      </m:sup>
                    </m:sSubSup>
                  </m:oMath>
                </a14:m>
                <a:endParaRPr lang="zh-CN" altLang="zh-CN"/>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913773" y="1300292"/>
                <a:ext cx="6713661" cy="5066002"/>
              </a:xfrm>
              <a:blipFill rotWithShape="0">
                <a:blip r:embed="rId3"/>
                <a:stretch>
                  <a:fillRect l="-1272" t="-722" r="-5904" b="-12515"/>
                </a:stretch>
              </a:blipFill>
            </p:spPr>
            <p:txBody>
              <a:bodyPr/>
              <a:lstStyle/>
              <a:p>
                <a:r>
                  <a:rPr lang="zh-CN" altLang="en-US">
                    <a:noFill/>
                  </a:rPr>
                  <a:t> </a:t>
                </a:r>
              </a:p>
            </p:txBody>
          </p:sp>
        </mc:Fallback>
      </mc:AlternateContent>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7966685" y="1571942"/>
            <a:ext cx="4225315" cy="4115180"/>
          </a:xfrm>
          <a:prstGeom prst="rect">
            <a:avLst/>
          </a:prstGeom>
        </p:spPr>
      </p:pic>
    </p:spTree>
    <p:extLst>
      <p:ext uri="{BB962C8B-B14F-4D97-AF65-F5344CB8AC3E}">
        <p14:creationId xmlns:p14="http://schemas.microsoft.com/office/powerpoint/2010/main" val="8349204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辐射</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913774" y="1300292"/>
                <a:ext cx="5643144" cy="5066002"/>
              </a:xfrm>
            </p:spPr>
            <p:txBody>
              <a:bodyPr>
                <a:normAutofit fontScale="85000" lnSpcReduction="10000"/>
              </a:bodyPr>
              <a:lstStyle/>
              <a:p>
                <a:r>
                  <a:rPr lang="zh-CN" altLang="zh-CN" sz="2200"/>
                  <a:t>需要注意的是，在实际环境中，发射率</a:t>
                </a:r>
                <a14:m>
                  <m:oMath xmlns:m="http://schemas.openxmlformats.org/officeDocument/2006/math">
                    <m:r>
                      <m:rPr>
                        <m:sty m:val="p"/>
                      </m:rPr>
                      <a:rPr lang="en-US" altLang="zh-CN" sz="2200">
                        <a:latin typeface="Cambria Math" panose="02040503050406030204" pitchFamily="18" charset="0"/>
                      </a:rPr>
                      <m:t>ε</m:t>
                    </m:r>
                  </m:oMath>
                </a14:m>
                <a:r>
                  <a:rPr lang="zh-CN" altLang="zh-CN" sz="2200"/>
                  <a:t>是不可能达到</a:t>
                </a:r>
                <a:r>
                  <a:rPr lang="en-US" altLang="zh-CN" sz="2200"/>
                  <a:t>1</a:t>
                </a:r>
                <a:r>
                  <a:rPr lang="zh-CN" altLang="zh-CN" sz="2200"/>
                  <a:t>，故辐射量的真实值由下式给出：</a:t>
                </a:r>
              </a:p>
              <a:p>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𝐸</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r>
                      <m:rPr>
                        <m:sty m:val="p"/>
                      </m:rPr>
                      <a:rPr lang="en-US" altLang="zh-CN" sz="2200">
                        <a:latin typeface="Cambria Math" panose="02040503050406030204" pitchFamily="18" charset="0"/>
                      </a:rPr>
                      <m:t>ε</m:t>
                    </m:r>
                    <m:r>
                      <a:rPr lang="en-US" altLang="zh-CN" sz="2200" i="1">
                        <a:latin typeface="Cambria Math" panose="02040503050406030204" pitchFamily="18" charset="0"/>
                      </a:rPr>
                      <m:t>𝜎</m:t>
                    </m:r>
                    <m:sSubSup>
                      <m:sSubSupPr>
                        <m:ctrlPr>
                          <a:rPr lang="zh-CN" altLang="zh-CN" sz="2200" i="1">
                            <a:latin typeface="Cambria Math" panose="02040503050406030204" pitchFamily="18" charset="0"/>
                          </a:rPr>
                        </m:ctrlPr>
                      </m:sSubSupPr>
                      <m:e>
                        <m:r>
                          <a:rPr lang="en-US" altLang="zh-CN" sz="2200" i="1">
                            <a:latin typeface="Cambria Math" panose="02040503050406030204" pitchFamily="18" charset="0"/>
                          </a:rPr>
                          <m:t>𝑇</m:t>
                        </m:r>
                      </m:e>
                      <m:sub>
                        <m:r>
                          <a:rPr lang="en-US" altLang="zh-CN" sz="2200" i="1">
                            <a:latin typeface="Cambria Math" panose="02040503050406030204" pitchFamily="18" charset="0"/>
                          </a:rPr>
                          <m:t>𝑠</m:t>
                        </m:r>
                      </m:sub>
                      <m:sup>
                        <m:r>
                          <a:rPr lang="en-US" altLang="zh-CN" sz="2200" i="1">
                            <a:latin typeface="Cambria Math" panose="02040503050406030204" pitchFamily="18" charset="0"/>
                          </a:rPr>
                          <m:t>4</m:t>
                        </m:r>
                      </m:sup>
                    </m:sSubSup>
                  </m:oMath>
                </a14:m>
                <a:endParaRPr lang="zh-CN" altLang="zh-CN" sz="2200"/>
              </a:p>
              <a:p>
                <a:r>
                  <a:rPr lang="zh-CN" altLang="zh-CN" sz="2200"/>
                  <a:t>式中，发射率</a:t>
                </a:r>
                <a14:m>
                  <m:oMath xmlns:m="http://schemas.openxmlformats.org/officeDocument/2006/math">
                    <m:r>
                      <a:rPr lang="en-US" altLang="zh-CN" sz="2200">
                        <a:latin typeface="Cambria Math" panose="02040503050406030204" pitchFamily="18" charset="0"/>
                      </a:rPr>
                      <m:t>0≤</m:t>
                    </m:r>
                    <m:r>
                      <m:rPr>
                        <m:sty m:val="p"/>
                      </m:rPr>
                      <a:rPr lang="en-US" altLang="zh-CN" sz="2200">
                        <a:latin typeface="Cambria Math" panose="02040503050406030204" pitchFamily="18" charset="0"/>
                      </a:rPr>
                      <m:t>ε</m:t>
                    </m:r>
                    <m:r>
                      <a:rPr lang="en-US" altLang="zh-CN" sz="2200">
                        <a:latin typeface="Cambria Math" panose="02040503050406030204" pitchFamily="18" charset="0"/>
                      </a:rPr>
                      <m:t>≤1</m:t>
                    </m:r>
                  </m:oMath>
                </a14:m>
                <a:r>
                  <a:rPr lang="zh-CN" altLang="zh-CN" sz="2200"/>
                  <a:t>。</a:t>
                </a:r>
                <a14:m>
                  <m:oMath xmlns:m="http://schemas.openxmlformats.org/officeDocument/2006/math">
                    <m:r>
                      <m:rPr>
                        <m:sty m:val="p"/>
                      </m:rPr>
                      <a:rPr lang="en-US" altLang="zh-CN" sz="2200">
                        <a:latin typeface="Cambria Math" panose="02040503050406030204" pitchFamily="18" charset="0"/>
                      </a:rPr>
                      <m:t>ε</m:t>
                    </m:r>
                  </m:oMath>
                </a14:m>
                <a:r>
                  <a:rPr lang="zh-CN" altLang="zh-CN" sz="2200"/>
                  <a:t>属于物质本身的属性，与材料的类别、表面粗糙度等等有关系</a:t>
                </a:r>
                <a:r>
                  <a:rPr lang="zh-CN" altLang="zh-CN" sz="2200" smtClean="0"/>
                  <a:t>。</a:t>
                </a:r>
                <a:endParaRPr lang="en-US" altLang="zh-CN" sz="2200" smtClean="0"/>
              </a:p>
              <a:p>
                <a:r>
                  <a:rPr lang="zh-CN" altLang="zh-CN" sz="2200"/>
                  <a:t>温度为</a:t>
                </a:r>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𝑠</m:t>
                        </m:r>
                      </m:sub>
                    </m:sSub>
                  </m:oMath>
                </a14:m>
                <a:r>
                  <a:rPr lang="zh-CN" altLang="zh-CN" sz="2200"/>
                  <a:t>的小表面位于一个远大于它，且将其完全包围的等温表面（温度为</a:t>
                </a:r>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𝑠𝑢𝑟</m:t>
                        </m:r>
                      </m:sub>
                    </m:sSub>
                  </m:oMath>
                </a14:m>
                <a:r>
                  <a:rPr lang="zh-CN" altLang="zh-CN" sz="2200"/>
                  <a:t>）内，且</a:t>
                </a:r>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𝑠</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𝑠𝑢𝑟</m:t>
                        </m:r>
                      </m:sub>
                    </m:sSub>
                  </m:oMath>
                </a14:m>
                <a:r>
                  <a:rPr lang="zh-CN" altLang="zh-CN" sz="2200" smtClean="0"/>
                  <a:t>。</a:t>
                </a:r>
                <a:endParaRPr lang="en-US" altLang="zh-CN" sz="2200" smtClean="0"/>
              </a:p>
              <a:p>
                <a:r>
                  <a:rPr lang="zh-CN" altLang="zh-CN" sz="2200"/>
                  <a:t>可以推导出单位面积表示的</a:t>
                </a:r>
                <a:r>
                  <a:rPr lang="zh-CN" altLang="zh-CN" sz="2200" b="1">
                    <a:solidFill>
                      <a:srgbClr val="FF0000"/>
                    </a:solidFill>
                  </a:rPr>
                  <a:t>离开表面</a:t>
                </a:r>
                <a:r>
                  <a:rPr lang="zh-CN" altLang="zh-CN" sz="2200">
                    <a:solidFill>
                      <a:srgbClr val="FF0000"/>
                    </a:solidFill>
                  </a:rPr>
                  <a:t>的</a:t>
                </a:r>
                <a:r>
                  <a:rPr lang="zh-CN" altLang="zh-CN" sz="2200" b="1">
                    <a:solidFill>
                      <a:srgbClr val="FF0000"/>
                    </a:solidFill>
                  </a:rPr>
                  <a:t>净</a:t>
                </a:r>
                <a:r>
                  <a:rPr lang="zh-CN" altLang="zh-CN" sz="2200">
                    <a:solidFill>
                      <a:srgbClr val="FF0000"/>
                    </a:solidFill>
                  </a:rPr>
                  <a:t>辐射换热速率公式</a:t>
                </a:r>
                <a:r>
                  <a:rPr lang="zh-CN" altLang="zh-CN" sz="2200"/>
                  <a:t>如下：</a:t>
                </a:r>
              </a:p>
              <a:p>
                <a14:m>
                  <m:oMath xmlns:m="http://schemas.openxmlformats.org/officeDocument/2006/math">
                    <m:sSubSup>
                      <m:sSubSupPr>
                        <m:ctrlPr>
                          <a:rPr lang="zh-CN" altLang="zh-CN" sz="2200" i="1">
                            <a:latin typeface="Cambria Math" panose="02040503050406030204" pitchFamily="18" charset="0"/>
                          </a:rPr>
                        </m:ctrlPr>
                      </m:sSubSupPr>
                      <m:e>
                        <m:r>
                          <a:rPr lang="en-US" altLang="zh-CN" sz="2200" i="1">
                            <a:latin typeface="Cambria Math" panose="02040503050406030204" pitchFamily="18" charset="0"/>
                          </a:rPr>
                          <m:t>𝑞</m:t>
                        </m:r>
                      </m:e>
                      <m:sub>
                        <m:r>
                          <a:rPr lang="en-US" altLang="zh-CN" sz="2200" i="1">
                            <a:latin typeface="Cambria Math" panose="02040503050406030204" pitchFamily="18" charset="0"/>
                          </a:rPr>
                          <m:t>𝑟𝑎𝑑</m:t>
                        </m:r>
                      </m:sub>
                      <m:sup>
                        <m:r>
                          <a:rPr lang="en-US" altLang="zh-CN" sz="2200" i="1">
                            <a:latin typeface="Cambria Math" panose="02040503050406030204" pitchFamily="18" charset="0"/>
                          </a:rPr>
                          <m:t>′′</m:t>
                        </m:r>
                      </m:sup>
                    </m:sSubSup>
                    <m:r>
                      <a:rPr lang="en-US" altLang="zh-CN" sz="2200">
                        <a:latin typeface="Cambria Math" panose="02040503050406030204" pitchFamily="18" charset="0"/>
                      </a:rPr>
                      <m:t>=</m:t>
                    </m:r>
                    <m:r>
                      <m:rPr>
                        <m:sty m:val="p"/>
                      </m:rPr>
                      <a:rPr lang="en-US" altLang="zh-CN" sz="2200">
                        <a:latin typeface="Cambria Math" panose="02040503050406030204" pitchFamily="18" charset="0"/>
                      </a:rPr>
                      <m:t>εσ</m:t>
                    </m:r>
                    <m:d>
                      <m:dPr>
                        <m:ctrlPr>
                          <a:rPr lang="zh-CN" altLang="zh-CN" sz="2200" i="1">
                            <a:latin typeface="Cambria Math" panose="02040503050406030204" pitchFamily="18" charset="0"/>
                          </a:rPr>
                        </m:ctrlPr>
                      </m:dPr>
                      <m:e>
                        <m:sSubSup>
                          <m:sSubSupPr>
                            <m:ctrlPr>
                              <a:rPr lang="zh-CN" altLang="zh-CN" sz="2200" i="1">
                                <a:latin typeface="Cambria Math" panose="02040503050406030204" pitchFamily="18" charset="0"/>
                              </a:rPr>
                            </m:ctrlPr>
                          </m:sSubSupPr>
                          <m:e>
                            <m:r>
                              <a:rPr lang="en-US" altLang="zh-CN" sz="2200" i="1">
                                <a:latin typeface="Cambria Math" panose="02040503050406030204" pitchFamily="18" charset="0"/>
                              </a:rPr>
                              <m:t>𝑇</m:t>
                            </m:r>
                          </m:e>
                          <m:sub>
                            <m:r>
                              <a:rPr lang="en-US" altLang="zh-CN" sz="2200" i="1">
                                <a:latin typeface="Cambria Math" panose="02040503050406030204" pitchFamily="18" charset="0"/>
                              </a:rPr>
                              <m:t>𝑠</m:t>
                            </m:r>
                          </m:sub>
                          <m:sup>
                            <m:r>
                              <a:rPr lang="en-US" altLang="zh-CN" sz="2200" i="1">
                                <a:latin typeface="Cambria Math" panose="02040503050406030204" pitchFamily="18" charset="0"/>
                              </a:rPr>
                              <m:t>4</m:t>
                            </m:r>
                          </m:sup>
                        </m:sSubSup>
                        <m:r>
                          <a:rPr lang="en-US" altLang="zh-CN" sz="2200" i="1">
                            <a:latin typeface="Cambria Math" panose="02040503050406030204" pitchFamily="18" charset="0"/>
                          </a:rPr>
                          <m:t>−</m:t>
                        </m:r>
                        <m:sSubSup>
                          <m:sSubSupPr>
                            <m:ctrlPr>
                              <a:rPr lang="zh-CN" altLang="zh-CN" sz="2200" i="1">
                                <a:latin typeface="Cambria Math" panose="02040503050406030204" pitchFamily="18" charset="0"/>
                              </a:rPr>
                            </m:ctrlPr>
                          </m:sSubSupPr>
                          <m:e>
                            <m:r>
                              <a:rPr lang="en-US" altLang="zh-CN" sz="2200" i="1">
                                <a:latin typeface="Cambria Math" panose="02040503050406030204" pitchFamily="18" charset="0"/>
                              </a:rPr>
                              <m:t>𝑇</m:t>
                            </m:r>
                          </m:e>
                          <m:sub>
                            <m:r>
                              <a:rPr lang="en-US" altLang="zh-CN" sz="2200" i="1">
                                <a:latin typeface="Cambria Math" panose="02040503050406030204" pitchFamily="18" charset="0"/>
                              </a:rPr>
                              <m:t>𝑠𝑢𝑟</m:t>
                            </m:r>
                          </m:sub>
                          <m:sup>
                            <m:r>
                              <a:rPr lang="en-US" altLang="zh-CN" sz="2200" i="1">
                                <a:latin typeface="Cambria Math" panose="02040503050406030204" pitchFamily="18" charset="0"/>
                              </a:rPr>
                              <m:t>4</m:t>
                            </m:r>
                          </m:sup>
                        </m:sSubSup>
                      </m:e>
                    </m:d>
                  </m:oMath>
                </a14:m>
                <a:endParaRPr lang="zh-CN" altLang="zh-CN" sz="2200"/>
              </a:p>
              <a:p>
                <a:r>
                  <a:rPr lang="zh-CN" altLang="zh-CN" sz="2200"/>
                  <a:t>另一种常用表述如下：</a:t>
                </a:r>
              </a:p>
              <a:p>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𝑞</m:t>
                        </m:r>
                      </m:e>
                      <m:sub>
                        <m:r>
                          <a:rPr lang="en-US" altLang="zh-CN" sz="2200" i="1">
                            <a:latin typeface="Cambria Math" panose="02040503050406030204" pitchFamily="18" charset="0"/>
                          </a:rPr>
                          <m:t>𝑟𝑎𝑑</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𝐴</m:t>
                    </m:r>
                    <m:d>
                      <m:dPr>
                        <m:ctrlPr>
                          <a:rPr lang="zh-CN" altLang="zh-CN" sz="2200" i="1">
                            <a:latin typeface="Cambria Math" panose="02040503050406030204" pitchFamily="18" charset="0"/>
                          </a:rPr>
                        </m:ctrlPr>
                      </m:dPr>
                      <m:e>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𝑠</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𝑠𝑢𝑟</m:t>
                            </m:r>
                          </m:sub>
                        </m:sSub>
                      </m:e>
                    </m:d>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913774" y="1300292"/>
                <a:ext cx="5643144" cy="5066002"/>
              </a:xfrm>
              <a:blipFill rotWithShape="0">
                <a:blip r:embed="rId2"/>
                <a:stretch>
                  <a:fillRect l="-864" t="-842" r="-5292"/>
                </a:stretch>
              </a:blipFill>
            </p:spPr>
            <p:txBody>
              <a:bodyPr/>
              <a:lstStyle/>
              <a:p>
                <a:r>
                  <a:rPr lang="zh-CN" altLang="en-US">
                    <a:noFill/>
                  </a:rPr>
                  <a:t> </a:t>
                </a:r>
              </a:p>
            </p:txBody>
          </p:sp>
        </mc:Fallback>
      </mc:AlternateContent>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6797488" y="1398950"/>
            <a:ext cx="5256979" cy="4087449"/>
          </a:xfrm>
          <a:prstGeom prst="rect">
            <a:avLst/>
          </a:prstGeom>
        </p:spPr>
      </p:pic>
    </p:spTree>
    <p:extLst>
      <p:ext uri="{BB962C8B-B14F-4D97-AF65-F5344CB8AC3E}">
        <p14:creationId xmlns:p14="http://schemas.microsoft.com/office/powerpoint/2010/main" val="16168375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辐射</a:t>
            </a:r>
            <a:endParaRPr lang="zh-CN" altLang="en-US"/>
          </a:p>
        </p:txBody>
      </p:sp>
      <p:sp>
        <p:nvSpPr>
          <p:cNvPr id="3" name="内容占位符 2"/>
          <p:cNvSpPr>
            <a:spLocks noGrp="1"/>
          </p:cNvSpPr>
          <p:nvPr>
            <p:ph sz="quarter" idx="13"/>
          </p:nvPr>
        </p:nvSpPr>
        <p:spPr/>
        <p:txBody>
          <a:bodyPr/>
          <a:lstStyle/>
          <a:p>
            <a:r>
              <a:rPr lang="zh-CN" altLang="zh-CN"/>
              <a:t>在热物理现象研究中，往往会忽略掉辐射带来的传热，其原因在于：</a:t>
            </a:r>
          </a:p>
          <a:p>
            <a:r>
              <a:rPr lang="zh-CN" altLang="zh-CN"/>
              <a:t>（</a:t>
            </a:r>
            <a:r>
              <a:rPr lang="en-US" altLang="zh-CN"/>
              <a:t>1</a:t>
            </a:r>
            <a:r>
              <a:rPr lang="zh-CN" altLang="zh-CN"/>
              <a:t>）辐射换热所引起的热交换现象在一般情况下较其他传热方式小，当其影响在一定额度下（例如</a:t>
            </a:r>
            <a:r>
              <a:rPr lang="en-US" altLang="zh-CN"/>
              <a:t>5%</a:t>
            </a:r>
            <a:r>
              <a:rPr lang="zh-CN" altLang="zh-CN"/>
              <a:t>），往往会忽略掉辐射换热的影响；</a:t>
            </a:r>
          </a:p>
          <a:p>
            <a:r>
              <a:rPr lang="zh-CN" altLang="zh-CN"/>
              <a:t>（</a:t>
            </a:r>
            <a:r>
              <a:rPr lang="en-US" altLang="zh-CN"/>
              <a:t>2</a:t>
            </a:r>
            <a:r>
              <a:rPr lang="zh-CN" altLang="zh-CN"/>
              <a:t>）在数值模拟中，辐射换热的模拟是一个非常消耗计算量的过程，一般是采用随机方法来模拟和跟踪辐射换热过程；</a:t>
            </a:r>
          </a:p>
          <a:p>
            <a:r>
              <a:rPr lang="zh-CN" altLang="zh-CN"/>
              <a:t>（</a:t>
            </a:r>
            <a:r>
              <a:rPr lang="en-US" altLang="zh-CN"/>
              <a:t>3</a:t>
            </a:r>
            <a:r>
              <a:rPr lang="zh-CN" altLang="zh-CN"/>
              <a:t>）在以辐射换热为主，或者其影响不能够被忽略的情况下，辐射换热一定要加以考虑，有研究表明，在不考虑壁面辐射情况下，燃烧室内部模拟得到的温度场会较考虑壁面辐射情况下的结果存在</a:t>
            </a:r>
            <a:r>
              <a:rPr lang="en-US" altLang="zh-CN"/>
              <a:t>20-30%</a:t>
            </a:r>
            <a:r>
              <a:rPr lang="zh-CN" altLang="zh-CN"/>
              <a:t>左右的误差。</a:t>
            </a:r>
            <a:endParaRPr lang="zh-CN" altLang="en-US"/>
          </a:p>
        </p:txBody>
      </p:sp>
    </p:spTree>
    <p:extLst>
      <p:ext uri="{BB962C8B-B14F-4D97-AF65-F5344CB8AC3E}">
        <p14:creationId xmlns:p14="http://schemas.microsoft.com/office/powerpoint/2010/main" val="40785257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热物理现象举例</a:t>
            </a:r>
            <a:endParaRPr lang="zh-CN" altLang="en-US"/>
          </a:p>
        </p:txBody>
      </p:sp>
      <p:sp>
        <p:nvSpPr>
          <p:cNvPr id="3" name="内容占位符 2"/>
          <p:cNvSpPr>
            <a:spLocks noGrp="1"/>
          </p:cNvSpPr>
          <p:nvPr>
            <p:ph sz="quarter" idx="13"/>
          </p:nvPr>
        </p:nvSpPr>
        <p:spPr/>
        <p:txBody>
          <a:bodyPr>
            <a:normAutofit/>
          </a:bodyPr>
          <a:lstStyle/>
          <a:p>
            <a:r>
              <a:rPr lang="en-US" altLang="zh-CN" smtClean="0"/>
              <a:t>1</a:t>
            </a:r>
            <a:r>
              <a:rPr lang="zh-CN" altLang="en-US"/>
              <a:t>、冬天和夏天开空调时，其出风口的朝向怎样调节才最合理？原因是什么？</a:t>
            </a:r>
          </a:p>
          <a:p>
            <a:r>
              <a:rPr lang="en-US" altLang="zh-CN" smtClean="0"/>
              <a:t>2</a:t>
            </a:r>
            <a:r>
              <a:rPr lang="zh-CN" altLang="en-US"/>
              <a:t>、温标定义中的内插方法能否采用非线性方式？原因是？</a:t>
            </a:r>
          </a:p>
          <a:p>
            <a:r>
              <a:rPr lang="en-US" altLang="zh-CN" smtClean="0"/>
              <a:t>3</a:t>
            </a:r>
            <a:r>
              <a:rPr lang="zh-CN" altLang="en-US"/>
              <a:t>、炉灶上方安装排风扇，是</a:t>
            </a:r>
            <a:r>
              <a:rPr lang="zh-CN" altLang="en-US" smtClean="0"/>
              <a:t>为了？</a:t>
            </a:r>
            <a:endParaRPr lang="en-US" altLang="zh-CN" smtClean="0"/>
          </a:p>
          <a:p>
            <a:r>
              <a:rPr lang="en-US" altLang="zh-CN" smtClean="0"/>
              <a:t>4</a:t>
            </a:r>
            <a:r>
              <a:rPr lang="zh-CN" altLang="en-US"/>
              <a:t>、滚烫的砂锅放在湿地上易破裂。这是</a:t>
            </a:r>
            <a:r>
              <a:rPr lang="zh-CN" altLang="en-US" smtClean="0"/>
              <a:t>因为</a:t>
            </a:r>
            <a:r>
              <a:rPr lang="en-US" altLang="zh-CN" smtClean="0"/>
              <a:t>?</a:t>
            </a:r>
          </a:p>
          <a:p>
            <a:r>
              <a:rPr lang="en-US" altLang="zh-CN" smtClean="0"/>
              <a:t>5</a:t>
            </a:r>
            <a:r>
              <a:rPr lang="zh-CN" altLang="en-US"/>
              <a:t>、往保温瓶灌开水时，不灌满能更好地保温。</a:t>
            </a:r>
            <a:r>
              <a:rPr lang="zh-CN" altLang="en-US" smtClean="0"/>
              <a:t>因为</a:t>
            </a:r>
            <a:r>
              <a:rPr lang="en-US" altLang="zh-CN" smtClean="0"/>
              <a:t>?</a:t>
            </a:r>
          </a:p>
          <a:p>
            <a:r>
              <a:rPr lang="en-US" altLang="zh-CN" smtClean="0"/>
              <a:t>6</a:t>
            </a:r>
            <a:r>
              <a:rPr lang="zh-CN" altLang="en-US"/>
              <a:t>、炒菜主要是</a:t>
            </a:r>
            <a:r>
              <a:rPr lang="zh-CN" altLang="en-US" smtClean="0"/>
              <a:t>利用</a:t>
            </a:r>
            <a:r>
              <a:rPr lang="en-US" altLang="zh-CN" smtClean="0"/>
              <a:t>?</a:t>
            </a:r>
            <a:r>
              <a:rPr lang="zh-CN" altLang="en-US" smtClean="0"/>
              <a:t>传热</a:t>
            </a:r>
            <a:r>
              <a:rPr lang="zh-CN" altLang="en-US"/>
              <a:t>，煮饭、烧水等主要是</a:t>
            </a:r>
            <a:r>
              <a:rPr lang="zh-CN" altLang="en-US" smtClean="0"/>
              <a:t>利用</a:t>
            </a:r>
            <a:r>
              <a:rPr lang="en-US" altLang="zh-CN" smtClean="0"/>
              <a:t>?</a:t>
            </a:r>
            <a:r>
              <a:rPr lang="zh-CN" altLang="en-US" smtClean="0"/>
              <a:t>传热</a:t>
            </a:r>
            <a:r>
              <a:rPr lang="zh-CN" altLang="en-US"/>
              <a:t>的</a:t>
            </a:r>
            <a:r>
              <a:rPr lang="zh-CN" altLang="en-US" smtClean="0"/>
              <a:t>。</a:t>
            </a:r>
            <a:endParaRPr lang="en-US" altLang="zh-CN" smtClean="0"/>
          </a:p>
          <a:p>
            <a:r>
              <a:rPr lang="en-US" altLang="zh-CN" smtClean="0"/>
              <a:t>7</a:t>
            </a:r>
            <a:r>
              <a:rPr lang="zh-CN" altLang="en-US"/>
              <a:t>、冬季从保温瓶里倒出一些开水，盖紧瓶塞时，常会看到瓶塞马上跳一下。这是</a:t>
            </a:r>
            <a:r>
              <a:rPr lang="zh-CN" altLang="en-US" smtClean="0"/>
              <a:t>因为</a:t>
            </a:r>
            <a:r>
              <a:rPr lang="en-US" altLang="zh-CN" smtClean="0"/>
              <a:t>?</a:t>
            </a:r>
          </a:p>
          <a:p>
            <a:r>
              <a:rPr lang="en-US" altLang="zh-CN" smtClean="0"/>
              <a:t>8</a:t>
            </a:r>
            <a:r>
              <a:rPr lang="zh-CN" altLang="en-US"/>
              <a:t>、冬季刚出锅的热汤，看到汤面没有热气，好像汤不烫，但喝起来却很烫，是</a:t>
            </a:r>
            <a:r>
              <a:rPr lang="zh-CN" altLang="en-US" smtClean="0"/>
              <a:t>因为</a:t>
            </a:r>
            <a:r>
              <a:rPr lang="en-US" altLang="zh-CN" smtClean="0"/>
              <a:t>?</a:t>
            </a:r>
          </a:p>
          <a:p>
            <a:r>
              <a:rPr lang="en-US" altLang="zh-CN" smtClean="0"/>
              <a:t>9</a:t>
            </a:r>
            <a:r>
              <a:rPr lang="zh-CN" altLang="en-US"/>
              <a:t>、冬天或气温很低时，往玻璃杯中倒入沸水，应当先用少量的沸水预热一下杯子</a:t>
            </a:r>
            <a:r>
              <a:rPr lang="zh-CN" altLang="en-US" smtClean="0"/>
              <a:t>，原因是？</a:t>
            </a:r>
            <a:endParaRPr lang="en-US" altLang="zh-CN" smtClean="0"/>
          </a:p>
          <a:p>
            <a:r>
              <a:rPr lang="en-US" altLang="zh-CN" smtClean="0"/>
              <a:t>10</a:t>
            </a:r>
            <a:r>
              <a:rPr lang="zh-CN" altLang="en-US"/>
              <a:t>、煮熟后滚烫的鸡蛋放入冷水中浸一会儿，容易剥壳。</a:t>
            </a:r>
            <a:r>
              <a:rPr lang="zh-CN" altLang="en-US" smtClean="0"/>
              <a:t>因为？</a:t>
            </a:r>
            <a:endParaRPr lang="zh-CN" altLang="en-US"/>
          </a:p>
        </p:txBody>
      </p:sp>
    </p:spTree>
    <p:extLst>
      <p:ext uri="{BB962C8B-B14F-4D97-AF65-F5344CB8AC3E}">
        <p14:creationId xmlns:p14="http://schemas.microsoft.com/office/powerpoint/2010/main" val="32258401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课堂思考</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p:txBody>
              <a:bodyPr/>
              <a:lstStyle/>
              <a:p>
                <a:pPr marL="457200" indent="-457200">
                  <a:buFont typeface="+mj-lt"/>
                  <a:buAutoNum type="arabicPeriod"/>
                </a:pPr>
                <a:r>
                  <a:rPr lang="zh-CN" altLang="zh-CN"/>
                  <a:t>温标定义中的内插方法能否采用非线性方式？原因是</a:t>
                </a:r>
                <a:r>
                  <a:rPr lang="zh-CN" altLang="zh-CN" smtClean="0"/>
                  <a:t>？</a:t>
                </a:r>
                <a:endParaRPr lang="en-US" altLang="zh-CN" smtClean="0"/>
              </a:p>
              <a:p>
                <a:pPr marL="457200" indent="-457200">
                  <a:buFont typeface="+mj-lt"/>
                  <a:buAutoNum type="arabicPeriod"/>
                </a:pPr>
                <a:r>
                  <a:rPr lang="zh-CN" altLang="zh-CN"/>
                  <a:t>是否存在理论上的最高温度值</a:t>
                </a:r>
                <a:r>
                  <a:rPr lang="zh-CN" altLang="zh-CN" smtClean="0"/>
                  <a:t>？</a:t>
                </a:r>
                <a:endParaRPr lang="en-US" altLang="zh-CN" smtClean="0"/>
              </a:p>
              <a:p>
                <a:pPr marL="457200" indent="-457200">
                  <a:buFont typeface="+mj-lt"/>
                  <a:buAutoNum type="arabicPeriod"/>
                </a:pPr>
                <a:r>
                  <a:rPr lang="zh-CN" altLang="zh-CN"/>
                  <a:t>离开表面的净辐射换热率公式为何会引入环境温度</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𝑠𝑢𝑟</m:t>
                        </m:r>
                      </m:sub>
                    </m:sSub>
                  </m:oMath>
                </a14:m>
                <a:r>
                  <a:rPr lang="zh-CN" altLang="zh-CN" smtClean="0"/>
                  <a:t>？</a:t>
                </a:r>
                <a:endParaRPr lang="en-US" altLang="zh-CN" smtClean="0"/>
              </a:p>
              <a:p>
                <a:pPr marL="457200" indent="-457200">
                  <a:buFont typeface="+mj-lt"/>
                  <a:buAutoNum type="arabicPeriod"/>
                </a:pPr>
                <a:r>
                  <a:rPr lang="zh-CN" altLang="zh-CN" smtClean="0"/>
                  <a:t>一块</a:t>
                </a:r>
                <a:r>
                  <a:rPr lang="zh-CN" altLang="zh-CN"/>
                  <a:t>高温的钢块放在低温环境中，其传热的途径包括什么？</a:t>
                </a:r>
              </a:p>
              <a:p>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blipFill rotWithShape="0">
                <a:blip r:embed="rId2"/>
                <a:stretch>
                  <a:fillRect l="-394" t="-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52802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作业一</a:t>
            </a:r>
            <a:endParaRPr lang="zh-CN" altLang="en-US"/>
          </a:p>
        </p:txBody>
      </p:sp>
      <p:sp>
        <p:nvSpPr>
          <p:cNvPr id="3" name="内容占位符 2"/>
          <p:cNvSpPr>
            <a:spLocks noGrp="1"/>
          </p:cNvSpPr>
          <p:nvPr>
            <p:ph sz="quarter" idx="13"/>
          </p:nvPr>
        </p:nvSpPr>
        <p:spPr/>
        <p:txBody>
          <a:bodyPr>
            <a:normAutofit/>
          </a:bodyPr>
          <a:lstStyle/>
          <a:p>
            <a:r>
              <a:rPr lang="zh-CN" altLang="zh-CN" sz="3200"/>
              <a:t>还有一种永动机构想认为可以在封闭的物质系统内，依靠外界能量的输入，实现物质的自循环，请分析这种永动机能否实现。</a:t>
            </a:r>
            <a:endParaRPr lang="zh-CN" altLang="en-US" sz="3200"/>
          </a:p>
          <a:p>
            <a:endParaRPr lang="zh-CN" altLang="en-US" sz="3200"/>
          </a:p>
        </p:txBody>
      </p:sp>
    </p:spTree>
    <p:extLst>
      <p:ext uri="{BB962C8B-B14F-4D97-AF65-F5344CB8AC3E}">
        <p14:creationId xmlns:p14="http://schemas.microsoft.com/office/powerpoint/2010/main" val="3757018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预习内容</a:t>
            </a:r>
            <a:endParaRPr lang="zh-CN" altLang="en-US"/>
          </a:p>
        </p:txBody>
      </p:sp>
      <p:sp>
        <p:nvSpPr>
          <p:cNvPr id="3" name="内容占位符 2"/>
          <p:cNvSpPr>
            <a:spLocks noGrp="1"/>
          </p:cNvSpPr>
          <p:nvPr>
            <p:ph sz="quarter" idx="13"/>
          </p:nvPr>
        </p:nvSpPr>
        <p:spPr/>
        <p:txBody>
          <a:bodyPr/>
          <a:lstStyle/>
          <a:p>
            <a:r>
              <a:rPr lang="zh-CN" altLang="en-US" smtClean="0"/>
              <a:t>查阅资料，了解</a:t>
            </a:r>
            <a:r>
              <a:rPr lang="zh-CN" altLang="zh-CN" smtClean="0"/>
              <a:t>牛顿流体</a:t>
            </a:r>
            <a:r>
              <a:rPr lang="zh-CN" altLang="zh-CN"/>
              <a:t>与非牛顿流体之间的区别。</a:t>
            </a:r>
            <a:endParaRPr lang="zh-CN" altLang="en-US"/>
          </a:p>
        </p:txBody>
      </p:sp>
    </p:spTree>
    <p:extLst>
      <p:ext uri="{BB962C8B-B14F-4D97-AF65-F5344CB8AC3E}">
        <p14:creationId xmlns:p14="http://schemas.microsoft.com/office/powerpoint/2010/main" val="39827626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mtClean="0"/>
              <a:t>谢谢</a:t>
            </a:r>
            <a:endParaRPr lang="zh-CN" altLang="en-US"/>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13371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分子随机运动</a:t>
            </a: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79" y="716582"/>
            <a:ext cx="4368007" cy="614141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579" y="1752832"/>
            <a:ext cx="6100646" cy="4575485"/>
          </a:xfrm>
          <a:prstGeom prst="rect">
            <a:avLst/>
          </a:prstGeom>
        </p:spPr>
      </p:pic>
    </p:spTree>
    <p:extLst>
      <p:ext uri="{BB962C8B-B14F-4D97-AF65-F5344CB8AC3E}">
        <p14:creationId xmlns:p14="http://schemas.microsoft.com/office/powerpoint/2010/main" val="1715558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TM04033925[[fn=水滴]]</Template>
  <TotalTime>425</TotalTime>
  <Words>9251</Words>
  <Application>Microsoft Office PowerPoint</Application>
  <PresentationFormat>宽屏</PresentationFormat>
  <Paragraphs>585</Paragraphs>
  <Slides>88</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88</vt:i4>
      </vt:variant>
    </vt:vector>
  </HeadingPairs>
  <TitlesOfParts>
    <vt:vector size="97" baseType="lpstr">
      <vt:lpstr>楷体</vt:lpstr>
      <vt:lpstr>宋体</vt:lpstr>
      <vt:lpstr>幼圆</vt:lpstr>
      <vt:lpstr>Arial</vt:lpstr>
      <vt:lpstr>Calibri</vt:lpstr>
      <vt:lpstr>Cambria Math</vt:lpstr>
      <vt:lpstr>Times New Roman</vt:lpstr>
      <vt:lpstr>Tw Cen MT</vt:lpstr>
      <vt:lpstr>水滴</vt:lpstr>
      <vt:lpstr>热物理现象基础</vt:lpstr>
      <vt:lpstr>目录</vt:lpstr>
      <vt:lpstr>PowerPoint 演示文稿</vt:lpstr>
      <vt:lpstr>热物理现象-典型热物理现象</vt:lpstr>
      <vt:lpstr>热物理现象-典型热物理现象</vt:lpstr>
      <vt:lpstr>PowerPoint 演示文稿</vt:lpstr>
      <vt:lpstr>热物理现象</vt:lpstr>
      <vt:lpstr>温度与温标</vt:lpstr>
      <vt:lpstr>分子随机运动</vt:lpstr>
      <vt:lpstr>温度与温标</vt:lpstr>
      <vt:lpstr>温度与温标</vt:lpstr>
      <vt:lpstr>温度与温标</vt:lpstr>
      <vt:lpstr>温度与温标</vt:lpstr>
      <vt:lpstr>温度与温标</vt:lpstr>
      <vt:lpstr>温度与温标</vt:lpstr>
      <vt:lpstr>温度与温标</vt:lpstr>
      <vt:lpstr>温度与温标</vt:lpstr>
      <vt:lpstr>温度与温标</vt:lpstr>
      <vt:lpstr>温度与温标</vt:lpstr>
      <vt:lpstr>温度与温标</vt:lpstr>
      <vt:lpstr>热力学温标与绝对零度</vt:lpstr>
      <vt:lpstr>热力学温标与绝对零度</vt:lpstr>
      <vt:lpstr>国际单位制</vt:lpstr>
      <vt:lpstr>水的三相点</vt:lpstr>
      <vt:lpstr>绝对零度</vt:lpstr>
      <vt:lpstr>热物理现象</vt:lpstr>
      <vt:lpstr>热力学基本定律-第零定律</vt:lpstr>
      <vt:lpstr>热力学基本定律-第零定律</vt:lpstr>
      <vt:lpstr>理想气体状态方程</vt:lpstr>
      <vt:lpstr>理想气体状态方程</vt:lpstr>
      <vt:lpstr>理想气体状态方程</vt:lpstr>
      <vt:lpstr>理想气体状态方程</vt:lpstr>
      <vt:lpstr>真实气体状态方程</vt:lpstr>
      <vt:lpstr>真实气体状态方程</vt:lpstr>
      <vt:lpstr>三次方方程</vt:lpstr>
      <vt:lpstr>盛金公式法</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热力学基本定律-第1定律</vt:lpstr>
      <vt:lpstr>热力学基本定律-第2定律</vt:lpstr>
      <vt:lpstr>热力学基本定律-第2定律</vt:lpstr>
      <vt:lpstr>热力学基本定律-第2定律</vt:lpstr>
      <vt:lpstr>热力学基本定律-第2定律</vt:lpstr>
      <vt:lpstr>热力学基本定律-第2定律</vt:lpstr>
      <vt:lpstr>热力学基本定律-第2定律</vt:lpstr>
      <vt:lpstr>热力学基本定律-第2定律</vt:lpstr>
      <vt:lpstr>热力学基本定律-第2定律</vt:lpstr>
      <vt:lpstr>热力学基本定律-第2定律</vt:lpstr>
      <vt:lpstr>热力学基本定律-第2定律</vt:lpstr>
      <vt:lpstr>麦克斯韦妖</vt:lpstr>
      <vt:lpstr>洛施密特悖论</vt:lpstr>
      <vt:lpstr>吉布斯悖论</vt:lpstr>
      <vt:lpstr>热寂说</vt:lpstr>
      <vt:lpstr>热力学基本定律-第2定律</vt:lpstr>
      <vt:lpstr>一个小栗子</vt:lpstr>
      <vt:lpstr>热力学基本定律-第3定律</vt:lpstr>
      <vt:lpstr>传热的物理机制</vt:lpstr>
      <vt:lpstr>PowerPoint 演示文稿</vt:lpstr>
      <vt:lpstr>传导</vt:lpstr>
      <vt:lpstr>传导</vt:lpstr>
      <vt:lpstr>传导</vt:lpstr>
      <vt:lpstr>传导</vt:lpstr>
      <vt:lpstr>传导</vt:lpstr>
      <vt:lpstr>对流</vt:lpstr>
      <vt:lpstr>对流</vt:lpstr>
      <vt:lpstr>对流</vt:lpstr>
      <vt:lpstr>自然对流</vt:lpstr>
      <vt:lpstr>自然对流</vt:lpstr>
      <vt:lpstr>自然对流</vt:lpstr>
      <vt:lpstr>辐射</vt:lpstr>
      <vt:lpstr>辐射</vt:lpstr>
      <vt:lpstr>辐射</vt:lpstr>
      <vt:lpstr>热物理现象举例</vt:lpstr>
      <vt:lpstr>课堂思考</vt:lpstr>
      <vt:lpstr>作业一</vt:lpstr>
      <vt:lpstr>预习内容</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热物理现象基础</dc:title>
  <dc:creator>pc</dc:creator>
  <cp:lastModifiedBy>pc</cp:lastModifiedBy>
  <cp:revision>232</cp:revision>
  <dcterms:created xsi:type="dcterms:W3CDTF">2018-08-02T03:34:07Z</dcterms:created>
  <dcterms:modified xsi:type="dcterms:W3CDTF">2018-09-21T07:17:48Z</dcterms:modified>
</cp:coreProperties>
</file>